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</p:sldIdLst>
  <p:sldSz cx="10693400" cy="7556500"/>
  <p:notesSz cx="10693400" cy="75565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1326" y="7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2515"/>
            <a:ext cx="9089390" cy="15868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1640"/>
            <a:ext cx="7485380" cy="18891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10/29/2018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615141" y="228599"/>
            <a:ext cx="9464040" cy="70990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905372" y="1807814"/>
            <a:ext cx="8858885" cy="0"/>
          </a:xfrm>
          <a:custGeom>
            <a:avLst/>
            <a:gdLst/>
            <a:ahLst/>
            <a:cxnLst/>
            <a:rect l="l" t="t" r="r" b="b"/>
            <a:pathLst>
              <a:path w="8858885">
                <a:moveTo>
                  <a:pt x="0" y="0"/>
                </a:moveTo>
                <a:lnTo>
                  <a:pt x="8858340" y="0"/>
                </a:lnTo>
              </a:path>
            </a:pathLst>
          </a:custGeom>
          <a:ln w="13146">
            <a:solidFill>
              <a:srgbClr val="CBCBC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905372" y="6852753"/>
            <a:ext cx="8858885" cy="0"/>
          </a:xfrm>
          <a:custGeom>
            <a:avLst/>
            <a:gdLst/>
            <a:ahLst/>
            <a:cxnLst/>
            <a:rect l="l" t="t" r="r" b="b"/>
            <a:pathLst>
              <a:path w="8858885">
                <a:moveTo>
                  <a:pt x="0" y="0"/>
                </a:moveTo>
                <a:lnTo>
                  <a:pt x="8858340" y="0"/>
                </a:lnTo>
              </a:path>
            </a:pathLst>
          </a:custGeom>
          <a:ln w="13146">
            <a:solidFill>
              <a:srgbClr val="CBCBC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50" b="0" i="0">
                <a:solidFill>
                  <a:schemeClr val="bg1"/>
                </a:solidFill>
                <a:latin typeface="Corbel"/>
                <a:cs typeface="Corbe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050" b="0" i="0">
                <a:solidFill>
                  <a:schemeClr val="bg1"/>
                </a:solidFill>
                <a:latin typeface="Corbel"/>
                <a:cs typeface="Corbe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10/29/2018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50" b="0" i="0">
                <a:solidFill>
                  <a:schemeClr val="bg1"/>
                </a:solidFill>
                <a:latin typeface="Corbel"/>
                <a:cs typeface="Corbe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7995"/>
            <a:ext cx="4651629" cy="49872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37995"/>
            <a:ext cx="4651629" cy="49872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10/29/2018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615141" y="228599"/>
            <a:ext cx="9464040" cy="70990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905372" y="1807814"/>
            <a:ext cx="8858885" cy="0"/>
          </a:xfrm>
          <a:custGeom>
            <a:avLst/>
            <a:gdLst/>
            <a:ahLst/>
            <a:cxnLst/>
            <a:rect l="l" t="t" r="r" b="b"/>
            <a:pathLst>
              <a:path w="8858885">
                <a:moveTo>
                  <a:pt x="0" y="0"/>
                </a:moveTo>
                <a:lnTo>
                  <a:pt x="8858340" y="0"/>
                </a:lnTo>
              </a:path>
            </a:pathLst>
          </a:custGeom>
          <a:ln w="13146">
            <a:solidFill>
              <a:srgbClr val="CBCBC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905372" y="6852753"/>
            <a:ext cx="8858885" cy="0"/>
          </a:xfrm>
          <a:custGeom>
            <a:avLst/>
            <a:gdLst/>
            <a:ahLst/>
            <a:cxnLst/>
            <a:rect l="l" t="t" r="r" b="b"/>
            <a:pathLst>
              <a:path w="8858885">
                <a:moveTo>
                  <a:pt x="0" y="0"/>
                </a:moveTo>
                <a:lnTo>
                  <a:pt x="8858340" y="0"/>
                </a:lnTo>
              </a:path>
            </a:pathLst>
          </a:custGeom>
          <a:ln w="13146">
            <a:solidFill>
              <a:srgbClr val="CBCBC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50" b="0" i="0">
                <a:solidFill>
                  <a:schemeClr val="bg1"/>
                </a:solidFill>
                <a:latin typeface="Corbel"/>
                <a:cs typeface="Corbe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10/29/2018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615141" y="228599"/>
            <a:ext cx="9464040" cy="70990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1246909" y="5087387"/>
            <a:ext cx="8200504" cy="246911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1283868" y="1727292"/>
            <a:ext cx="8126730" cy="3313429"/>
          </a:xfrm>
          <a:custGeom>
            <a:avLst/>
            <a:gdLst/>
            <a:ahLst/>
            <a:cxnLst/>
            <a:rect l="l" t="t" r="r" b="b"/>
            <a:pathLst>
              <a:path w="8126730" h="3313429">
                <a:moveTo>
                  <a:pt x="0" y="0"/>
                </a:moveTo>
                <a:lnTo>
                  <a:pt x="8126585" y="0"/>
                </a:lnTo>
                <a:lnTo>
                  <a:pt x="8126585" y="3312898"/>
                </a:lnTo>
                <a:lnTo>
                  <a:pt x="0" y="3312898"/>
                </a:lnTo>
                <a:lnTo>
                  <a:pt x="0" y="0"/>
                </a:lnTo>
                <a:close/>
              </a:path>
            </a:pathLst>
          </a:custGeom>
          <a:ln w="3286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3495737" y="1999612"/>
            <a:ext cx="3725215" cy="47208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2976554" y="2807274"/>
            <a:ext cx="2885038" cy="51894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6101698" y="2815794"/>
            <a:ext cx="1624924" cy="51042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k object 22"/>
          <p:cNvSpPr/>
          <p:nvPr/>
        </p:nvSpPr>
        <p:spPr>
          <a:xfrm>
            <a:off x="4363528" y="3676719"/>
            <a:ext cx="1979132" cy="22101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k object 23"/>
          <p:cNvSpPr/>
          <p:nvPr/>
        </p:nvSpPr>
        <p:spPr>
          <a:xfrm>
            <a:off x="3330288" y="3981242"/>
            <a:ext cx="4058771" cy="24515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k object 24"/>
          <p:cNvSpPr/>
          <p:nvPr/>
        </p:nvSpPr>
        <p:spPr>
          <a:xfrm>
            <a:off x="4368486" y="5276826"/>
            <a:ext cx="5028727" cy="1419813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10/29/2018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615141" y="228599"/>
            <a:ext cx="9464040" cy="709906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569888" y="279331"/>
            <a:ext cx="7553623" cy="13874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50" b="0" i="0">
                <a:solidFill>
                  <a:schemeClr val="bg1"/>
                </a:solidFill>
                <a:latin typeface="Corbel"/>
                <a:cs typeface="Corbe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132219" y="1867090"/>
            <a:ext cx="8428961" cy="44297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50" b="0" i="0">
                <a:solidFill>
                  <a:schemeClr val="bg1"/>
                </a:solidFill>
                <a:latin typeface="Corbel"/>
                <a:cs typeface="Corbe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27545"/>
            <a:ext cx="3421888" cy="3778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27545"/>
            <a:ext cx="2459482" cy="3778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10/29/2018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7027545"/>
            <a:ext cx="2459482" cy="3778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79693" y="878809"/>
            <a:ext cx="7734934" cy="78295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4950" spc="-15" dirty="0"/>
              <a:t>Avant </a:t>
            </a:r>
            <a:r>
              <a:rPr sz="4950" spc="5" dirty="0"/>
              <a:t>Projet </a:t>
            </a:r>
            <a:r>
              <a:rPr sz="4950" spc="-5" dirty="0"/>
              <a:t>Résidence</a:t>
            </a:r>
            <a:r>
              <a:rPr sz="4950" spc="-70" dirty="0"/>
              <a:t> </a:t>
            </a:r>
            <a:r>
              <a:rPr sz="4950" spc="5" dirty="0"/>
              <a:t>Hubel</a:t>
            </a:r>
            <a:endParaRPr sz="4950" dirty="0"/>
          </a:p>
        </p:txBody>
      </p:sp>
      <p:sp>
        <p:nvSpPr>
          <p:cNvPr id="3" name="object 3"/>
          <p:cNvSpPr/>
          <p:nvPr/>
        </p:nvSpPr>
        <p:spPr>
          <a:xfrm>
            <a:off x="1255356" y="2142659"/>
            <a:ext cx="8154544" cy="42870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43854" y="878809"/>
            <a:ext cx="3007360" cy="78295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lang="he-IL" sz="4950" dirty="0"/>
              <a:t>השותפים</a:t>
            </a:r>
            <a:endParaRPr sz="4950" dirty="0"/>
          </a:p>
        </p:txBody>
      </p:sp>
      <p:sp>
        <p:nvSpPr>
          <p:cNvPr id="3" name="object 3"/>
          <p:cNvSpPr txBox="1"/>
          <p:nvPr/>
        </p:nvSpPr>
        <p:spPr>
          <a:xfrm>
            <a:off x="1337297" y="1919676"/>
            <a:ext cx="7834630" cy="4267066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380365" indent="-367665">
              <a:lnSpc>
                <a:spcPct val="100000"/>
              </a:lnSpc>
              <a:spcBef>
                <a:spcPts val="135"/>
              </a:spcBef>
              <a:buFont typeface="Wingdings 2"/>
              <a:buChar char=""/>
              <a:tabLst>
                <a:tab pos="374015" algn="l"/>
                <a:tab pos="374650" algn="l"/>
              </a:tabLst>
            </a:pPr>
            <a:r>
              <a:rPr lang="en-US" sz="2450" spc="10" dirty="0" err="1">
                <a:solidFill>
                  <a:srgbClr val="FFFFFF"/>
                </a:solidFill>
                <a:latin typeface="Corbel"/>
                <a:cs typeface="Corbel"/>
              </a:rPr>
              <a:t>Excelion</a:t>
            </a:r>
            <a:r>
              <a:rPr lang="en-US" sz="2450" spc="10" dirty="0">
                <a:solidFill>
                  <a:srgbClr val="FFFFFF"/>
                </a:solidFill>
                <a:latin typeface="Corbel"/>
                <a:cs typeface="Corbel"/>
              </a:rPr>
              <a:t> Dev </a:t>
            </a:r>
            <a:r>
              <a:rPr lang="he-IL" sz="2450" spc="10" dirty="0">
                <a:solidFill>
                  <a:srgbClr val="FFFFFF"/>
                </a:solidFill>
                <a:latin typeface="Corbel"/>
                <a:cs typeface="Corbel"/>
              </a:rPr>
              <a:t> החברה המובילה בפרויקט</a:t>
            </a:r>
          </a:p>
          <a:p>
            <a:pPr marL="380365" indent="-367665">
              <a:lnSpc>
                <a:spcPct val="100000"/>
              </a:lnSpc>
              <a:spcBef>
                <a:spcPts val="2130"/>
              </a:spcBef>
              <a:buFont typeface="Wingdings 2"/>
              <a:buChar char=""/>
              <a:tabLst>
                <a:tab pos="374015" algn="l"/>
                <a:tab pos="374650" algn="l"/>
              </a:tabLst>
            </a:pPr>
            <a:r>
              <a:rPr lang="en-US" sz="2450" spc="10" dirty="0" err="1">
                <a:solidFill>
                  <a:srgbClr val="FFFFFF"/>
                </a:solidFill>
                <a:latin typeface="Corbel"/>
                <a:cs typeface="Corbel"/>
              </a:rPr>
              <a:t>Sunimmo</a:t>
            </a:r>
            <a:r>
              <a:rPr lang="en-US" sz="2450" spc="10" dirty="0">
                <a:solidFill>
                  <a:srgbClr val="FFFFFF"/>
                </a:solidFill>
                <a:latin typeface="Corbel"/>
                <a:cs typeface="Corbel"/>
              </a:rPr>
              <a:t> Riviera </a:t>
            </a:r>
            <a:r>
              <a:rPr lang="he-IL" sz="2450" spc="10" dirty="0">
                <a:solidFill>
                  <a:srgbClr val="FFFFFF"/>
                </a:solidFill>
                <a:latin typeface="Corbel"/>
                <a:cs typeface="Corbel"/>
              </a:rPr>
              <a:t>חברה: </a:t>
            </a:r>
            <a:r>
              <a:rPr lang="en-US" sz="2450" spc="10" dirty="0">
                <a:solidFill>
                  <a:srgbClr val="FFFFFF"/>
                </a:solidFill>
                <a:latin typeface="Corbel"/>
                <a:cs typeface="Corbel"/>
              </a:rPr>
              <a:t>Agent </a:t>
            </a:r>
          </a:p>
          <a:p>
            <a:pPr marL="380365" indent="-367665">
              <a:lnSpc>
                <a:spcPct val="100000"/>
              </a:lnSpc>
              <a:spcBef>
                <a:spcPts val="2130"/>
              </a:spcBef>
              <a:buFont typeface="Wingdings 2"/>
              <a:buChar char=""/>
              <a:tabLst>
                <a:tab pos="374015" algn="l"/>
                <a:tab pos="374650" algn="l"/>
              </a:tabLst>
            </a:pPr>
            <a:r>
              <a:rPr lang="he-IL" sz="2450" spc="15" dirty="0">
                <a:solidFill>
                  <a:srgbClr val="FFFFFF"/>
                </a:solidFill>
                <a:latin typeface="Corbel"/>
                <a:cs typeface="Corbel"/>
              </a:rPr>
              <a:t>קבוצה של משקיעים בעלות על </a:t>
            </a:r>
            <a:r>
              <a:rPr lang="en-US" sz="2450" spc="15" dirty="0">
                <a:solidFill>
                  <a:srgbClr val="FFFFFF"/>
                </a:solidFill>
                <a:latin typeface="Corbel"/>
                <a:cs typeface="Corbel"/>
              </a:rPr>
              <a:t>EPP</a:t>
            </a:r>
          </a:p>
          <a:p>
            <a:pPr marL="380365" indent="-367665">
              <a:lnSpc>
                <a:spcPct val="100000"/>
              </a:lnSpc>
              <a:spcBef>
                <a:spcPts val="2030"/>
              </a:spcBef>
              <a:buFont typeface="Wingdings 2"/>
              <a:buChar char=""/>
              <a:tabLst>
                <a:tab pos="374015" algn="l"/>
                <a:tab pos="374650" algn="l"/>
              </a:tabLst>
            </a:pPr>
            <a:r>
              <a:rPr lang="he-IL" sz="2450" spc="10" dirty="0">
                <a:solidFill>
                  <a:srgbClr val="FFFFFF"/>
                </a:solidFill>
                <a:latin typeface="Corbel"/>
                <a:cs typeface="Corbel"/>
              </a:rPr>
              <a:t>חברת </a:t>
            </a:r>
            <a:r>
              <a:rPr lang="he-IL" sz="2450" spc="10" dirty="0" err="1">
                <a:solidFill>
                  <a:srgbClr val="FFFFFF"/>
                </a:solidFill>
                <a:latin typeface="Corbel"/>
                <a:cs typeface="Corbel"/>
              </a:rPr>
              <a:t>ברדוש</a:t>
            </a:r>
            <a:r>
              <a:rPr lang="he-IL" sz="2450" spc="10" dirty="0">
                <a:solidFill>
                  <a:srgbClr val="FFFFFF"/>
                </a:solidFill>
                <a:latin typeface="Corbel"/>
                <a:cs typeface="Corbel"/>
              </a:rPr>
              <a:t>: ליסינג וטיפול בפשתן</a:t>
            </a:r>
          </a:p>
          <a:p>
            <a:pPr marL="380365" marR="5080" indent="-367665">
              <a:lnSpc>
                <a:spcPct val="102099"/>
              </a:lnSpc>
              <a:spcBef>
                <a:spcPts val="2070"/>
              </a:spcBef>
              <a:buFont typeface="Wingdings 2"/>
              <a:buChar char=""/>
              <a:tabLst>
                <a:tab pos="374015" algn="l"/>
                <a:tab pos="374650" algn="l"/>
              </a:tabLst>
            </a:pPr>
            <a:r>
              <a:rPr lang="he-IL" sz="2450" spc="15" dirty="0">
                <a:solidFill>
                  <a:srgbClr val="FFFFFF"/>
                </a:solidFill>
                <a:latin typeface="Corbel"/>
                <a:cs typeface="Corbel"/>
              </a:rPr>
              <a:t>עקרת בית עצמאית וצוותה: דירות לניקוי מקומות עבודה</a:t>
            </a:r>
          </a:p>
          <a:p>
            <a:pPr marL="374015" indent="-361315">
              <a:lnSpc>
                <a:spcPct val="100000"/>
              </a:lnSpc>
              <a:spcBef>
                <a:spcPts val="2135"/>
              </a:spcBef>
              <a:buFont typeface="Wingdings 2"/>
              <a:buChar char=""/>
              <a:tabLst>
                <a:tab pos="374015" algn="l"/>
                <a:tab pos="374650" algn="l"/>
              </a:tabLst>
            </a:pPr>
            <a:r>
              <a:rPr lang="he-IL" sz="2450" spc="10" dirty="0">
                <a:solidFill>
                  <a:srgbClr val="FFFFFF"/>
                </a:solidFill>
                <a:latin typeface="Corbel"/>
                <a:cs typeface="Corbel"/>
              </a:rPr>
              <a:t>מנהל עצמאי של </a:t>
            </a:r>
            <a:r>
              <a:rPr lang="en-US" sz="2450" spc="10" dirty="0">
                <a:solidFill>
                  <a:srgbClr val="FFFFFF"/>
                </a:solidFill>
                <a:latin typeface="Corbel"/>
                <a:cs typeface="Corbel"/>
              </a:rPr>
              <a:t>B &amp; B </a:t>
            </a:r>
            <a:r>
              <a:rPr lang="he-IL" sz="2450" spc="10" dirty="0">
                <a:solidFill>
                  <a:srgbClr val="FFFFFF"/>
                </a:solidFill>
                <a:latin typeface="Corbel"/>
                <a:cs typeface="Corbel"/>
              </a:rPr>
              <a:t>ו </a:t>
            </a:r>
            <a:r>
              <a:rPr lang="he-IL" sz="2450" spc="10" dirty="0" err="1">
                <a:solidFill>
                  <a:srgbClr val="FFFFFF"/>
                </a:solidFill>
                <a:latin typeface="Corbel"/>
                <a:cs typeface="Corbel"/>
              </a:rPr>
              <a:t>לאונג</a:t>
            </a:r>
            <a:r>
              <a:rPr lang="he-IL" sz="2450" spc="10" dirty="0">
                <a:solidFill>
                  <a:srgbClr val="FFFFFF"/>
                </a:solidFill>
                <a:latin typeface="Corbel"/>
                <a:cs typeface="Corbel"/>
              </a:rPr>
              <a:t> 'בר</a:t>
            </a:r>
          </a:p>
          <a:p>
            <a:pPr marL="374015" indent="-361315">
              <a:lnSpc>
                <a:spcPct val="100000"/>
              </a:lnSpc>
              <a:spcBef>
                <a:spcPts val="2130"/>
              </a:spcBef>
              <a:buFont typeface="Wingdings 2"/>
              <a:buChar char=""/>
              <a:tabLst>
                <a:tab pos="374015" algn="l"/>
                <a:tab pos="374650" algn="l"/>
              </a:tabLst>
            </a:pPr>
            <a:r>
              <a:rPr lang="he-IL" sz="2450" spc="-20" dirty="0">
                <a:solidFill>
                  <a:srgbClr val="FFFFFF"/>
                </a:solidFill>
                <a:latin typeface="Corbel"/>
                <a:cs typeface="Corbel"/>
              </a:rPr>
              <a:t>מפעילי תיירות ואתרי הזמנות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734171" y="878809"/>
            <a:ext cx="5226050" cy="1538241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lang="he-IL" sz="4950" spc="5" dirty="0"/>
              <a:t>הצגת האתר</a:t>
            </a:r>
            <a:br>
              <a:rPr lang="he-IL" sz="4950" spc="5" dirty="0"/>
            </a:br>
            <a:r>
              <a:rPr lang="he-IL" sz="4950" spc="5" dirty="0"/>
              <a:t> 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337297" y="1919676"/>
            <a:ext cx="7465059" cy="2966068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380365" marR="5080" indent="-367665">
              <a:lnSpc>
                <a:spcPct val="102099"/>
              </a:lnSpc>
              <a:spcBef>
                <a:spcPts val="70"/>
              </a:spcBef>
              <a:buFont typeface="Wingdings 2"/>
              <a:buChar char=""/>
              <a:tabLst>
                <a:tab pos="374015" algn="l"/>
                <a:tab pos="374650" algn="l"/>
              </a:tabLst>
            </a:pPr>
            <a:r>
              <a:rPr lang="he-IL" sz="2450" spc="15" dirty="0">
                <a:solidFill>
                  <a:srgbClr val="FFFFFF"/>
                </a:solidFill>
                <a:latin typeface="Corbel"/>
                <a:cs typeface="Corbel"/>
              </a:rPr>
              <a:t>מרכז הספורט ופעילויות החורף והקיץ</a:t>
            </a:r>
          </a:p>
          <a:p>
            <a:pPr marL="374015" indent="-361315">
              <a:lnSpc>
                <a:spcPct val="100000"/>
              </a:lnSpc>
              <a:spcBef>
                <a:spcPts val="2135"/>
              </a:spcBef>
              <a:buFont typeface="Wingdings 2"/>
              <a:buChar char=""/>
              <a:tabLst>
                <a:tab pos="374015" algn="l"/>
                <a:tab pos="374650" algn="l"/>
              </a:tabLst>
            </a:pPr>
            <a:r>
              <a:rPr lang="he-IL" sz="2450" spc="10" dirty="0">
                <a:solidFill>
                  <a:srgbClr val="FFFFFF"/>
                </a:solidFill>
                <a:latin typeface="Corbel"/>
                <a:cs typeface="Corbel"/>
              </a:rPr>
              <a:t>גובה: 1400 מ 'עד 2610 מ'</a:t>
            </a:r>
          </a:p>
          <a:p>
            <a:pPr marL="374015" indent="-361315">
              <a:lnSpc>
                <a:spcPct val="100000"/>
              </a:lnSpc>
              <a:spcBef>
                <a:spcPts val="2025"/>
              </a:spcBef>
              <a:buFont typeface="Wingdings 2"/>
              <a:buChar char=""/>
              <a:tabLst>
                <a:tab pos="374015" algn="l"/>
                <a:tab pos="374650" algn="l"/>
              </a:tabLst>
            </a:pPr>
            <a:r>
              <a:rPr lang="he-IL" sz="2450" spc="-10" dirty="0">
                <a:solidFill>
                  <a:srgbClr val="FFFFFF"/>
                </a:solidFill>
                <a:latin typeface="Corbel"/>
                <a:cs typeface="Corbel"/>
              </a:rPr>
              <a:t>50 ק"מ של מדרונות סקי</a:t>
            </a:r>
          </a:p>
          <a:p>
            <a:pPr marL="374015" indent="-361315">
              <a:lnSpc>
                <a:spcPct val="100000"/>
              </a:lnSpc>
              <a:spcBef>
                <a:spcPts val="2135"/>
              </a:spcBef>
              <a:buFont typeface="Wingdings 2"/>
              <a:buChar char=""/>
              <a:tabLst>
                <a:tab pos="374015" algn="l"/>
                <a:tab pos="374650" algn="l"/>
              </a:tabLst>
            </a:pPr>
            <a:r>
              <a:rPr lang="he-IL" sz="2450" spc="-25" dirty="0">
                <a:solidFill>
                  <a:srgbClr val="FFFFFF"/>
                </a:solidFill>
                <a:latin typeface="Corbel"/>
                <a:cs typeface="Corbel"/>
              </a:rPr>
              <a:t>25 ק"מ של סקי נורדי</a:t>
            </a:r>
          </a:p>
          <a:p>
            <a:pPr marL="374015" indent="-361315">
              <a:lnSpc>
                <a:spcPct val="100000"/>
              </a:lnSpc>
              <a:spcBef>
                <a:spcPts val="2130"/>
              </a:spcBef>
              <a:buFont typeface="Wingdings 2"/>
              <a:buChar char=""/>
              <a:tabLst>
                <a:tab pos="374015" algn="l"/>
                <a:tab pos="374650" algn="l"/>
              </a:tabLst>
            </a:pPr>
            <a:r>
              <a:rPr lang="he-IL" sz="2450" spc="10" dirty="0">
                <a:solidFill>
                  <a:srgbClr val="FFFFFF"/>
                </a:solidFill>
                <a:latin typeface="Corbel"/>
                <a:cs typeface="Corbel"/>
              </a:rPr>
              <a:t>פעילויות מרובות ללא סקי וקיץ (גולף 18 ק"מ)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98255" y="878809"/>
            <a:ext cx="4098290" cy="1538241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lang="he-IL" sz="4950" spc="5" dirty="0"/>
              <a:t>הרבה ומשטחים</a:t>
            </a:r>
            <a:br>
              <a:rPr lang="he-IL" sz="4950" spc="5" dirty="0"/>
            </a:br>
            <a:r>
              <a:rPr lang="he-IL" sz="4950" spc="5" dirty="0"/>
              <a:t> </a:t>
            </a:r>
          </a:p>
        </p:txBody>
      </p:sp>
      <p:graphicFrame>
        <p:nvGraphicFramePr>
          <p:cNvPr id="3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5287802"/>
              </p:ext>
            </p:extLst>
          </p:nvPr>
        </p:nvGraphicFramePr>
        <p:xfrm>
          <a:off x="2028176" y="2036232"/>
          <a:ext cx="6782434" cy="490395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830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716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3230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9544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7702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marL="94615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lang="he-IL" sz="1850" b="1" spc="5" dirty="0">
                          <a:latin typeface="Corbel"/>
                          <a:cs typeface="Corbel"/>
                        </a:rPr>
                        <a:t>מספר מגרשים</a:t>
                      </a:r>
                    </a:p>
                    <a:p>
                      <a:pPr marL="94615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lang="he-IL" sz="1850" b="1" spc="5" dirty="0">
                          <a:latin typeface="Corbel"/>
                          <a:cs typeface="Corbel"/>
                        </a:rPr>
                        <a:t> </a:t>
                      </a:r>
                    </a:p>
                  </a:txBody>
                  <a:tcPr marL="0" marR="0" marT="4889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marL="94615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lang="he-IL" sz="1850" b="1" dirty="0">
                          <a:latin typeface="Corbel"/>
                          <a:cs typeface="Corbel"/>
                        </a:rPr>
                        <a:t>משטח בפנים</a:t>
                      </a:r>
                    </a:p>
                    <a:p>
                      <a:pPr marL="94615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850" b="1" spc="5" dirty="0">
                          <a:latin typeface="Corbel"/>
                          <a:cs typeface="Corbel"/>
                        </a:rPr>
                        <a:t>M2</a:t>
                      </a:r>
                      <a:endParaRPr sz="1850" dirty="0">
                        <a:latin typeface="Corbel"/>
                        <a:cs typeface="Corbel"/>
                      </a:endParaRPr>
                    </a:p>
                  </a:txBody>
                  <a:tcPr marL="0" marR="0" marT="4889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marL="94615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lang="he-IL" sz="1850" b="1" spc="-20" dirty="0">
                          <a:latin typeface="Corbel"/>
                          <a:cs typeface="Corbel"/>
                        </a:rPr>
                        <a:t>סה"כ / </a:t>
                      </a:r>
                      <a:r>
                        <a:rPr lang="en-US" sz="1850" b="1" spc="-20" dirty="0">
                          <a:latin typeface="Corbel"/>
                          <a:cs typeface="Corbel"/>
                        </a:rPr>
                        <a:t>M2</a:t>
                      </a:r>
                    </a:p>
                  </a:txBody>
                  <a:tcPr marL="0" marR="0" marT="4889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861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D5D5D5"/>
                    </a:solidFill>
                  </a:tcPr>
                </a:tc>
                <a:tc>
                  <a:txBody>
                    <a:bodyPr/>
                    <a:lstStyle/>
                    <a:p>
                      <a:pPr marL="94615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850" dirty="0">
                          <a:latin typeface="Corbel"/>
                          <a:cs typeface="Corbel"/>
                        </a:rPr>
                        <a:t>16</a:t>
                      </a:r>
                      <a:endParaRPr sz="1850">
                        <a:latin typeface="Corbel"/>
                        <a:cs typeface="Corbel"/>
                      </a:endParaRPr>
                    </a:p>
                  </a:txBody>
                  <a:tcPr marL="0" marR="0" marT="4889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D5D5D5"/>
                    </a:solidFill>
                  </a:tcPr>
                </a:tc>
                <a:tc>
                  <a:txBody>
                    <a:bodyPr/>
                    <a:lstStyle/>
                    <a:p>
                      <a:pPr marL="94615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850" spc="-5" dirty="0">
                          <a:latin typeface="Corbel"/>
                          <a:cs typeface="Corbel"/>
                        </a:rPr>
                        <a:t>21,50</a:t>
                      </a:r>
                      <a:endParaRPr sz="1850">
                        <a:latin typeface="Corbel"/>
                        <a:cs typeface="Corbel"/>
                      </a:endParaRPr>
                    </a:p>
                  </a:txBody>
                  <a:tcPr marL="0" marR="0" marT="4889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D5D5D5"/>
                    </a:solidFill>
                  </a:tcPr>
                </a:tc>
                <a:tc>
                  <a:txBody>
                    <a:bodyPr/>
                    <a:lstStyle/>
                    <a:p>
                      <a:pPr marL="94615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850" dirty="0">
                          <a:latin typeface="Corbel"/>
                          <a:cs typeface="Corbel"/>
                        </a:rPr>
                        <a:t>344,00</a:t>
                      </a:r>
                      <a:endParaRPr sz="1850">
                        <a:latin typeface="Corbel"/>
                        <a:cs typeface="Corbel"/>
                      </a:endParaRPr>
                    </a:p>
                  </a:txBody>
                  <a:tcPr marL="0" marR="0" marT="4889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D5D5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861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marL="94615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850" dirty="0">
                          <a:latin typeface="Corbel"/>
                          <a:cs typeface="Corbel"/>
                        </a:rPr>
                        <a:t>4</a:t>
                      </a:r>
                      <a:endParaRPr sz="1850">
                        <a:latin typeface="Corbel"/>
                        <a:cs typeface="Corbel"/>
                      </a:endParaRPr>
                    </a:p>
                  </a:txBody>
                  <a:tcPr marL="0" marR="0" marT="4889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marL="94615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850" spc="-10" dirty="0">
                          <a:latin typeface="Corbel"/>
                          <a:cs typeface="Corbel"/>
                        </a:rPr>
                        <a:t>24,50</a:t>
                      </a:r>
                      <a:endParaRPr sz="1850">
                        <a:latin typeface="Corbel"/>
                        <a:cs typeface="Corbel"/>
                      </a:endParaRPr>
                    </a:p>
                  </a:txBody>
                  <a:tcPr marL="0" marR="0" marT="4889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marL="189230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850" dirty="0">
                          <a:latin typeface="Corbel"/>
                          <a:cs typeface="Corbel"/>
                        </a:rPr>
                        <a:t>98,00</a:t>
                      </a:r>
                      <a:endParaRPr sz="1850">
                        <a:latin typeface="Corbel"/>
                        <a:cs typeface="Corbel"/>
                      </a:endParaRPr>
                    </a:p>
                  </a:txBody>
                  <a:tcPr marL="0" marR="0" marT="4889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861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D5D5D5"/>
                    </a:solidFill>
                  </a:tcPr>
                </a:tc>
                <a:tc>
                  <a:txBody>
                    <a:bodyPr/>
                    <a:lstStyle/>
                    <a:p>
                      <a:pPr marL="94615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850" dirty="0">
                          <a:latin typeface="Corbel"/>
                          <a:cs typeface="Corbel"/>
                        </a:rPr>
                        <a:t>3</a:t>
                      </a:r>
                      <a:endParaRPr sz="1850">
                        <a:latin typeface="Corbel"/>
                        <a:cs typeface="Corbel"/>
                      </a:endParaRPr>
                    </a:p>
                  </a:txBody>
                  <a:tcPr marL="0" marR="0" marT="4889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D5D5D5"/>
                    </a:solidFill>
                  </a:tcPr>
                </a:tc>
                <a:tc>
                  <a:txBody>
                    <a:bodyPr/>
                    <a:lstStyle/>
                    <a:p>
                      <a:pPr marL="94615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850" spc="-10" dirty="0">
                          <a:latin typeface="Corbel"/>
                          <a:cs typeface="Corbel"/>
                        </a:rPr>
                        <a:t>25,00</a:t>
                      </a:r>
                      <a:endParaRPr sz="1850">
                        <a:latin typeface="Corbel"/>
                        <a:cs typeface="Corbel"/>
                      </a:endParaRPr>
                    </a:p>
                  </a:txBody>
                  <a:tcPr marL="0" marR="0" marT="4889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D5D5D5"/>
                    </a:solidFill>
                  </a:tcPr>
                </a:tc>
                <a:tc>
                  <a:txBody>
                    <a:bodyPr/>
                    <a:lstStyle/>
                    <a:p>
                      <a:pPr marL="189230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850" spc="5" dirty="0">
                          <a:latin typeface="Corbel"/>
                          <a:cs typeface="Corbel"/>
                        </a:rPr>
                        <a:t>7</a:t>
                      </a:r>
                      <a:r>
                        <a:rPr sz="1850" spc="-5" dirty="0">
                          <a:latin typeface="Corbel"/>
                          <a:cs typeface="Corbel"/>
                        </a:rPr>
                        <a:t> </a:t>
                      </a:r>
                      <a:r>
                        <a:rPr sz="1850" dirty="0">
                          <a:latin typeface="Corbel"/>
                          <a:cs typeface="Corbel"/>
                        </a:rPr>
                        <a:t>5,00</a:t>
                      </a:r>
                      <a:endParaRPr sz="1850">
                        <a:latin typeface="Corbel"/>
                        <a:cs typeface="Corbel"/>
                      </a:endParaRPr>
                    </a:p>
                  </a:txBody>
                  <a:tcPr marL="0" marR="0" marT="4889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D5D5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861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marL="94615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850" dirty="0">
                          <a:latin typeface="Corbel"/>
                          <a:cs typeface="Corbel"/>
                        </a:rPr>
                        <a:t>15</a:t>
                      </a:r>
                      <a:endParaRPr sz="1850">
                        <a:latin typeface="Corbel"/>
                        <a:cs typeface="Corbel"/>
                      </a:endParaRPr>
                    </a:p>
                  </a:txBody>
                  <a:tcPr marL="0" marR="0" marT="4889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marL="94615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850" spc="-20" dirty="0">
                          <a:latin typeface="Corbel"/>
                          <a:cs typeface="Corbel"/>
                        </a:rPr>
                        <a:t>27,50</a:t>
                      </a:r>
                      <a:endParaRPr sz="1850">
                        <a:latin typeface="Corbel"/>
                        <a:cs typeface="Corbel"/>
                      </a:endParaRPr>
                    </a:p>
                  </a:txBody>
                  <a:tcPr marL="0" marR="0" marT="4889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marL="141605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850" spc="-5" dirty="0">
                          <a:latin typeface="Corbel"/>
                          <a:cs typeface="Corbel"/>
                        </a:rPr>
                        <a:t>412,50</a:t>
                      </a:r>
                      <a:endParaRPr sz="1850">
                        <a:latin typeface="Corbel"/>
                        <a:cs typeface="Corbel"/>
                      </a:endParaRPr>
                    </a:p>
                  </a:txBody>
                  <a:tcPr marL="0" marR="0" marT="4889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861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D5D5D5"/>
                    </a:solidFill>
                  </a:tcPr>
                </a:tc>
                <a:tc>
                  <a:txBody>
                    <a:bodyPr/>
                    <a:lstStyle/>
                    <a:p>
                      <a:pPr marL="94615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850" dirty="0">
                          <a:latin typeface="Corbel"/>
                          <a:cs typeface="Corbel"/>
                        </a:rPr>
                        <a:t>1</a:t>
                      </a:r>
                      <a:endParaRPr sz="1850">
                        <a:latin typeface="Corbel"/>
                        <a:cs typeface="Corbel"/>
                      </a:endParaRPr>
                    </a:p>
                  </a:txBody>
                  <a:tcPr marL="0" marR="0" marT="4889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D5D5D5"/>
                    </a:solidFill>
                  </a:tcPr>
                </a:tc>
                <a:tc>
                  <a:txBody>
                    <a:bodyPr/>
                    <a:lstStyle/>
                    <a:p>
                      <a:pPr marL="94615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850" spc="5" dirty="0">
                          <a:latin typeface="Corbel"/>
                          <a:cs typeface="Corbel"/>
                        </a:rPr>
                        <a:t>28,00</a:t>
                      </a:r>
                      <a:endParaRPr sz="1850">
                        <a:latin typeface="Corbel"/>
                        <a:cs typeface="Corbel"/>
                      </a:endParaRPr>
                    </a:p>
                  </a:txBody>
                  <a:tcPr marL="0" marR="0" marT="4889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D5D5D5"/>
                    </a:solidFill>
                  </a:tcPr>
                </a:tc>
                <a:tc>
                  <a:txBody>
                    <a:bodyPr/>
                    <a:lstStyle/>
                    <a:p>
                      <a:pPr marL="236220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850" dirty="0">
                          <a:latin typeface="Corbel"/>
                          <a:cs typeface="Corbel"/>
                        </a:rPr>
                        <a:t>28,00</a:t>
                      </a:r>
                      <a:endParaRPr sz="1850">
                        <a:latin typeface="Corbel"/>
                        <a:cs typeface="Corbel"/>
                      </a:endParaRPr>
                    </a:p>
                  </a:txBody>
                  <a:tcPr marL="0" marR="0" marT="4889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D5D5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861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marL="94615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850" dirty="0">
                          <a:latin typeface="Corbel"/>
                          <a:cs typeface="Corbel"/>
                        </a:rPr>
                        <a:t>1</a:t>
                      </a:r>
                      <a:endParaRPr sz="1850">
                        <a:latin typeface="Corbel"/>
                        <a:cs typeface="Corbel"/>
                      </a:endParaRPr>
                    </a:p>
                  </a:txBody>
                  <a:tcPr marL="0" marR="0" marT="4889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marL="94615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850" dirty="0">
                          <a:latin typeface="Corbel"/>
                          <a:cs typeface="Corbel"/>
                        </a:rPr>
                        <a:t>38,00</a:t>
                      </a:r>
                      <a:endParaRPr sz="1850">
                        <a:latin typeface="Corbel"/>
                        <a:cs typeface="Corbel"/>
                      </a:endParaRPr>
                    </a:p>
                  </a:txBody>
                  <a:tcPr marL="0" marR="0" marT="4889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marL="283845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850" dirty="0">
                          <a:latin typeface="Corbel"/>
                          <a:cs typeface="Corbel"/>
                        </a:rPr>
                        <a:t>38,00</a:t>
                      </a:r>
                      <a:endParaRPr sz="1850">
                        <a:latin typeface="Corbel"/>
                        <a:cs typeface="Corbel"/>
                      </a:endParaRPr>
                    </a:p>
                  </a:txBody>
                  <a:tcPr marL="0" marR="0" marT="4889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861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D5D5D5"/>
                    </a:solidFill>
                  </a:tcPr>
                </a:tc>
                <a:tc>
                  <a:txBody>
                    <a:bodyPr/>
                    <a:lstStyle/>
                    <a:p>
                      <a:pPr marL="94615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850" dirty="0">
                          <a:latin typeface="Corbel"/>
                          <a:cs typeface="Corbel"/>
                        </a:rPr>
                        <a:t>4</a:t>
                      </a:r>
                      <a:endParaRPr sz="1850">
                        <a:latin typeface="Corbel"/>
                        <a:cs typeface="Corbel"/>
                      </a:endParaRPr>
                    </a:p>
                  </a:txBody>
                  <a:tcPr marL="0" marR="0" marT="4889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D5D5D5"/>
                    </a:solidFill>
                  </a:tcPr>
                </a:tc>
                <a:tc>
                  <a:txBody>
                    <a:bodyPr/>
                    <a:lstStyle/>
                    <a:p>
                      <a:pPr marL="94615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850" spc="5" dirty="0">
                          <a:latin typeface="Corbel"/>
                          <a:cs typeface="Corbel"/>
                        </a:rPr>
                        <a:t>42,00</a:t>
                      </a:r>
                      <a:endParaRPr sz="1850">
                        <a:latin typeface="Corbel"/>
                        <a:cs typeface="Corbel"/>
                      </a:endParaRPr>
                    </a:p>
                  </a:txBody>
                  <a:tcPr marL="0" marR="0" marT="4889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D5D5D5"/>
                    </a:solidFill>
                  </a:tcPr>
                </a:tc>
                <a:tc>
                  <a:txBody>
                    <a:bodyPr/>
                    <a:lstStyle/>
                    <a:p>
                      <a:pPr marL="189230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850" dirty="0">
                          <a:latin typeface="Corbel"/>
                          <a:cs typeface="Corbel"/>
                        </a:rPr>
                        <a:t>168,00</a:t>
                      </a:r>
                      <a:endParaRPr sz="1850">
                        <a:latin typeface="Corbel"/>
                        <a:cs typeface="Corbel"/>
                      </a:endParaRPr>
                    </a:p>
                  </a:txBody>
                  <a:tcPr marL="0" marR="0" marT="4889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D5D5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861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marL="94615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850" dirty="0">
                          <a:latin typeface="Corbel"/>
                          <a:cs typeface="Corbel"/>
                        </a:rPr>
                        <a:t>1</a:t>
                      </a:r>
                      <a:endParaRPr sz="1850">
                        <a:latin typeface="Corbel"/>
                        <a:cs typeface="Corbel"/>
                      </a:endParaRPr>
                    </a:p>
                  </a:txBody>
                  <a:tcPr marL="0" marR="0" marT="4889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marL="94615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850" spc="5" dirty="0">
                          <a:latin typeface="Corbel"/>
                          <a:cs typeface="Corbel"/>
                        </a:rPr>
                        <a:t>46,00</a:t>
                      </a:r>
                      <a:endParaRPr sz="1850">
                        <a:latin typeface="Corbel"/>
                        <a:cs typeface="Corbel"/>
                      </a:endParaRPr>
                    </a:p>
                  </a:txBody>
                  <a:tcPr marL="0" marR="0" marT="4889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marL="283845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850" dirty="0">
                          <a:latin typeface="Corbel"/>
                          <a:cs typeface="Corbel"/>
                        </a:rPr>
                        <a:t>46,00</a:t>
                      </a:r>
                      <a:endParaRPr sz="1850">
                        <a:latin typeface="Corbel"/>
                        <a:cs typeface="Corbel"/>
                      </a:endParaRPr>
                    </a:p>
                  </a:txBody>
                  <a:tcPr marL="0" marR="0" marT="4889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861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D5D5D5"/>
                    </a:solidFill>
                  </a:tcPr>
                </a:tc>
                <a:tc>
                  <a:txBody>
                    <a:bodyPr/>
                    <a:lstStyle/>
                    <a:p>
                      <a:pPr marL="94615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850" dirty="0">
                          <a:latin typeface="Corbel"/>
                          <a:cs typeface="Corbel"/>
                        </a:rPr>
                        <a:t>1</a:t>
                      </a:r>
                      <a:endParaRPr sz="1850">
                        <a:latin typeface="Corbel"/>
                        <a:cs typeface="Corbel"/>
                      </a:endParaRPr>
                    </a:p>
                  </a:txBody>
                  <a:tcPr marL="0" marR="0" marT="4889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D5D5D5"/>
                    </a:solidFill>
                  </a:tcPr>
                </a:tc>
                <a:tc>
                  <a:txBody>
                    <a:bodyPr/>
                    <a:lstStyle/>
                    <a:p>
                      <a:pPr marL="94615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850" spc="-5" dirty="0">
                          <a:latin typeface="Corbel"/>
                          <a:cs typeface="Corbel"/>
                        </a:rPr>
                        <a:t>55,50</a:t>
                      </a:r>
                      <a:endParaRPr sz="1850">
                        <a:latin typeface="Corbel"/>
                        <a:cs typeface="Corbel"/>
                      </a:endParaRPr>
                    </a:p>
                  </a:txBody>
                  <a:tcPr marL="0" marR="0" marT="4889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D5D5D5"/>
                    </a:solidFill>
                  </a:tcPr>
                </a:tc>
                <a:tc>
                  <a:txBody>
                    <a:bodyPr/>
                    <a:lstStyle/>
                    <a:p>
                      <a:pPr marL="331470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850" spc="-5" dirty="0">
                          <a:latin typeface="Corbel"/>
                          <a:cs typeface="Corbel"/>
                        </a:rPr>
                        <a:t>55,50</a:t>
                      </a:r>
                      <a:endParaRPr sz="1850">
                        <a:latin typeface="Corbel"/>
                        <a:cs typeface="Corbel"/>
                      </a:endParaRPr>
                    </a:p>
                  </a:txBody>
                  <a:tcPr marL="0" marR="0" marT="4889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D5D5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861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marL="94615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850" dirty="0">
                          <a:latin typeface="Corbel"/>
                          <a:cs typeface="Corbel"/>
                        </a:rPr>
                        <a:t>1</a:t>
                      </a:r>
                      <a:endParaRPr sz="1850">
                        <a:latin typeface="Corbel"/>
                        <a:cs typeface="Corbel"/>
                      </a:endParaRPr>
                    </a:p>
                  </a:txBody>
                  <a:tcPr marL="0" marR="0" marT="4889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marL="94615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850" dirty="0">
                          <a:latin typeface="Corbel"/>
                          <a:cs typeface="Corbel"/>
                        </a:rPr>
                        <a:t>64,00</a:t>
                      </a:r>
                      <a:endParaRPr sz="1850">
                        <a:latin typeface="Corbel"/>
                        <a:cs typeface="Corbel"/>
                      </a:endParaRPr>
                    </a:p>
                  </a:txBody>
                  <a:tcPr marL="0" marR="0" marT="4889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marL="331470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850" dirty="0">
                          <a:latin typeface="Corbel"/>
                          <a:cs typeface="Corbel"/>
                        </a:rPr>
                        <a:t>64,00</a:t>
                      </a:r>
                      <a:endParaRPr sz="1850">
                        <a:latin typeface="Corbel"/>
                        <a:cs typeface="Corbel"/>
                      </a:endParaRPr>
                    </a:p>
                  </a:txBody>
                  <a:tcPr marL="0" marR="0" marT="4889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54218">
                <a:tc>
                  <a:txBody>
                    <a:bodyPr/>
                    <a:lstStyle/>
                    <a:p>
                      <a:pPr marL="94615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lang="he-IL" sz="1850" spc="-35" dirty="0">
                          <a:latin typeface="Corbel"/>
                          <a:cs typeface="Corbel"/>
                        </a:rPr>
                        <a:t>סה"כ</a:t>
                      </a:r>
                      <a:endParaRPr sz="1850" dirty="0">
                        <a:latin typeface="Corbel"/>
                        <a:cs typeface="Corbel"/>
                      </a:endParaRPr>
                    </a:p>
                  </a:txBody>
                  <a:tcPr marL="0" marR="0" marT="4889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D5D5D5"/>
                    </a:solidFill>
                  </a:tcPr>
                </a:tc>
                <a:tc>
                  <a:txBody>
                    <a:bodyPr/>
                    <a:lstStyle/>
                    <a:p>
                      <a:pPr marL="94615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850" spc="5" dirty="0">
                          <a:latin typeface="Corbel"/>
                          <a:cs typeface="Corbel"/>
                        </a:rPr>
                        <a:t>47</a:t>
                      </a:r>
                      <a:endParaRPr sz="1850">
                        <a:latin typeface="Corbel"/>
                        <a:cs typeface="Corbel"/>
                      </a:endParaRPr>
                    </a:p>
                  </a:txBody>
                  <a:tcPr marL="0" marR="0" marT="4889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D5D5D5"/>
                    </a:solidFill>
                  </a:tcPr>
                </a:tc>
                <a:tc>
                  <a:txBody>
                    <a:bodyPr/>
                    <a:lstStyle/>
                    <a:p>
                      <a:pPr marL="94615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lang="he-IL" sz="1850" spc="-5" dirty="0">
                          <a:latin typeface="Corbel"/>
                          <a:cs typeface="Corbel"/>
                        </a:rPr>
                        <a:t>ממוצע</a:t>
                      </a:r>
                      <a:r>
                        <a:rPr sz="1850" spc="-5" dirty="0">
                          <a:latin typeface="Corbel"/>
                          <a:cs typeface="Corbel"/>
                        </a:rPr>
                        <a:t> </a:t>
                      </a:r>
                      <a:r>
                        <a:rPr sz="1850" spc="5" dirty="0">
                          <a:latin typeface="Corbel"/>
                          <a:cs typeface="Corbel"/>
                        </a:rPr>
                        <a:t>= 28,30</a:t>
                      </a:r>
                      <a:r>
                        <a:rPr sz="1850" spc="-35" dirty="0">
                          <a:latin typeface="Corbel"/>
                          <a:cs typeface="Corbel"/>
                        </a:rPr>
                        <a:t> </a:t>
                      </a:r>
                      <a:r>
                        <a:rPr sz="1850" spc="5" dirty="0">
                          <a:latin typeface="Corbel"/>
                          <a:cs typeface="Corbel"/>
                        </a:rPr>
                        <a:t>M2</a:t>
                      </a:r>
                      <a:endParaRPr sz="1850" dirty="0">
                        <a:latin typeface="Corbel"/>
                        <a:cs typeface="Corbel"/>
                      </a:endParaRPr>
                    </a:p>
                  </a:txBody>
                  <a:tcPr marL="0" marR="0" marT="4889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D5D5D5"/>
                    </a:solidFill>
                  </a:tcPr>
                </a:tc>
                <a:tc>
                  <a:txBody>
                    <a:bodyPr/>
                    <a:lstStyle/>
                    <a:p>
                      <a:pPr marL="94615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850" spc="-5" dirty="0">
                          <a:latin typeface="Corbel"/>
                          <a:cs typeface="Corbel"/>
                        </a:rPr>
                        <a:t>1329,00</a:t>
                      </a:r>
                      <a:r>
                        <a:rPr sz="1850" spc="355" dirty="0">
                          <a:latin typeface="Corbel"/>
                          <a:cs typeface="Corbel"/>
                        </a:rPr>
                        <a:t> </a:t>
                      </a:r>
                      <a:r>
                        <a:rPr sz="1850" spc="5" dirty="0">
                          <a:latin typeface="Corbel"/>
                          <a:cs typeface="Corbel"/>
                        </a:rPr>
                        <a:t>M2</a:t>
                      </a:r>
                      <a:endParaRPr sz="1850" dirty="0">
                        <a:latin typeface="Corbel"/>
                        <a:cs typeface="Corbel"/>
                      </a:endParaRPr>
                    </a:p>
                  </a:txBody>
                  <a:tcPr marL="0" marR="0" marT="4889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  <a:solidFill>
                      <a:srgbClr val="D5D5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59489" y="878809"/>
            <a:ext cx="6576059" cy="1538241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lang="en-US" sz="4950" spc="5" dirty="0"/>
              <a:t>Of ff </a:t>
            </a:r>
            <a:r>
              <a:rPr lang="he-IL" sz="4950" spc="5" dirty="0"/>
              <a:t>ומיצוב</a:t>
            </a:r>
            <a:br>
              <a:rPr lang="he-IL" sz="4950" spc="5" dirty="0"/>
            </a:br>
            <a:r>
              <a:rPr lang="he-IL" sz="4950" spc="5" dirty="0"/>
              <a:t> 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337297" y="1890753"/>
            <a:ext cx="7755890" cy="3948517"/>
          </a:xfrm>
          <a:prstGeom prst="rect">
            <a:avLst/>
          </a:prstGeom>
        </p:spPr>
        <p:txBody>
          <a:bodyPr vert="horz" wrap="square" lIns="0" tIns="49530" rIns="0" bIns="0" rtlCol="0">
            <a:spAutoFit/>
          </a:bodyPr>
          <a:lstStyle/>
          <a:p>
            <a:pPr marL="380365" marR="27305" indent="-367665">
              <a:lnSpc>
                <a:spcPts val="2480"/>
              </a:lnSpc>
              <a:spcBef>
                <a:spcPts val="390"/>
              </a:spcBef>
              <a:buFont typeface="Wingdings 2"/>
              <a:buChar char=""/>
              <a:tabLst>
                <a:tab pos="374015" algn="l"/>
                <a:tab pos="374650" algn="l"/>
              </a:tabLst>
            </a:pPr>
            <a:r>
              <a:rPr lang="en-US" sz="2250" spc="-5" dirty="0" err="1">
                <a:solidFill>
                  <a:srgbClr val="FFFFFF"/>
                </a:solidFill>
                <a:latin typeface="Corbel"/>
                <a:cs typeface="Corbel"/>
              </a:rPr>
              <a:t>Tuftstrasse</a:t>
            </a:r>
            <a:r>
              <a:rPr lang="en-US" sz="2250" spc="-5" dirty="0">
                <a:solidFill>
                  <a:srgbClr val="FFFFFF"/>
                </a:solidFill>
                <a:latin typeface="Corbel"/>
                <a:cs typeface="Corbel"/>
              </a:rPr>
              <a:t>, </a:t>
            </a:r>
            <a:r>
              <a:rPr lang="en-US" sz="2250" spc="-5" dirty="0" err="1">
                <a:solidFill>
                  <a:srgbClr val="FFFFFF"/>
                </a:solidFill>
                <a:latin typeface="Corbel"/>
                <a:cs typeface="Corbel"/>
              </a:rPr>
              <a:t>Leukerbad</a:t>
            </a:r>
            <a:r>
              <a:rPr lang="en-US" sz="2250" spc="-5" dirty="0">
                <a:solidFill>
                  <a:srgbClr val="FFFFFF"/>
                </a:solidFill>
                <a:latin typeface="Corbel"/>
                <a:cs typeface="Corbel"/>
              </a:rPr>
              <a:t> / </a:t>
            </a:r>
            <a:r>
              <a:rPr lang="en-US" sz="2250" spc="-5" dirty="0" err="1">
                <a:solidFill>
                  <a:srgbClr val="FFFFFF"/>
                </a:solidFill>
                <a:latin typeface="Corbel"/>
                <a:cs typeface="Corbel"/>
              </a:rPr>
              <a:t>Loeche</a:t>
            </a:r>
            <a:r>
              <a:rPr lang="en-US" sz="2250" spc="-5" dirty="0">
                <a:solidFill>
                  <a:srgbClr val="FFFFFF"/>
                </a:solidFill>
                <a:latin typeface="Corbel"/>
                <a:cs typeface="Corbel"/>
              </a:rPr>
              <a:t>-les-Bains: </a:t>
            </a:r>
            <a:r>
              <a:rPr lang="he-IL" sz="2250" spc="-5" dirty="0">
                <a:solidFill>
                  <a:srgbClr val="FFFFFF"/>
                </a:solidFill>
                <a:latin typeface="Corbel"/>
                <a:cs typeface="Corbel"/>
              </a:rPr>
              <a:t>טרנספורמציה של בניין לתוך מגורים תיירים עם מעמד </a:t>
            </a:r>
            <a:r>
              <a:rPr lang="en-US" sz="2250" spc="-5" dirty="0">
                <a:solidFill>
                  <a:srgbClr val="FFFFFF"/>
                </a:solidFill>
                <a:latin typeface="Corbel"/>
                <a:cs typeface="Corbel"/>
              </a:rPr>
              <a:t>PPE </a:t>
            </a:r>
            <a:r>
              <a:rPr lang="he-IL" sz="2250" spc="-5" dirty="0">
                <a:solidFill>
                  <a:srgbClr val="FFFFFF"/>
                </a:solidFill>
                <a:latin typeface="Corbel"/>
                <a:cs typeface="Corbel"/>
              </a:rPr>
              <a:t>נמסר חדש.</a:t>
            </a:r>
            <a:r>
              <a:rPr sz="2250" spc="5" dirty="0" err="1">
                <a:solidFill>
                  <a:srgbClr val="FFFFFF"/>
                </a:solidFill>
                <a:latin typeface="Corbel"/>
                <a:cs typeface="Corbel"/>
              </a:rPr>
              <a:t>Prévision</a:t>
            </a:r>
            <a:r>
              <a:rPr sz="2250" spc="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250" spc="10" dirty="0">
                <a:solidFill>
                  <a:srgbClr val="FFFFFF"/>
                </a:solidFill>
                <a:latin typeface="Corbel"/>
                <a:cs typeface="Corbel"/>
              </a:rPr>
              <a:t>de 47 appartements pour </a:t>
            </a:r>
            <a:r>
              <a:rPr sz="2250" spc="-10" dirty="0">
                <a:solidFill>
                  <a:srgbClr val="FFFFFF"/>
                </a:solidFill>
                <a:latin typeface="Corbel"/>
                <a:cs typeface="Corbel"/>
              </a:rPr>
              <a:t>131</a:t>
            </a:r>
            <a:r>
              <a:rPr sz="2250" spc="-2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sz="2250" spc="5" dirty="0">
                <a:solidFill>
                  <a:srgbClr val="FFFFFF"/>
                </a:solidFill>
                <a:latin typeface="Corbel"/>
                <a:cs typeface="Corbel"/>
              </a:rPr>
              <a:t>lits</a:t>
            </a:r>
            <a:endParaRPr sz="2250" dirty="0">
              <a:latin typeface="Corbel"/>
              <a:cs typeface="Corbel"/>
            </a:endParaRPr>
          </a:p>
          <a:p>
            <a:pPr marL="424815" indent="-412115">
              <a:lnSpc>
                <a:spcPct val="100000"/>
              </a:lnSpc>
              <a:spcBef>
                <a:spcPts val="1750"/>
              </a:spcBef>
              <a:buFont typeface="Wingdings 2"/>
              <a:buChar char=""/>
              <a:tabLst>
                <a:tab pos="424815" algn="l"/>
                <a:tab pos="425450" algn="l"/>
              </a:tabLst>
            </a:pPr>
            <a:r>
              <a:rPr lang="he-IL" sz="2250" spc="10" dirty="0">
                <a:solidFill>
                  <a:srgbClr val="FFFFFF"/>
                </a:solidFill>
                <a:latin typeface="Corbel"/>
                <a:cs typeface="Corbel"/>
              </a:rPr>
              <a:t>ספא</a:t>
            </a:r>
            <a:endParaRPr sz="2250" dirty="0">
              <a:latin typeface="Corbel"/>
              <a:cs typeface="Corbel"/>
            </a:endParaRPr>
          </a:p>
          <a:p>
            <a:pPr marL="374015" indent="-361315">
              <a:lnSpc>
                <a:spcPct val="100000"/>
              </a:lnSpc>
              <a:spcBef>
                <a:spcPts val="1855"/>
              </a:spcBef>
              <a:buFont typeface="Wingdings 2"/>
              <a:buChar char=""/>
              <a:tabLst>
                <a:tab pos="374015" algn="l"/>
                <a:tab pos="374650" algn="l"/>
              </a:tabLst>
            </a:pPr>
            <a:r>
              <a:rPr lang="en-US" sz="2250" spc="10" dirty="0">
                <a:solidFill>
                  <a:srgbClr val="FFFFFF"/>
                </a:solidFill>
                <a:latin typeface="Corbel"/>
                <a:cs typeface="Corbel"/>
              </a:rPr>
              <a:t>Bed and Breakfast Dining Area + / - </a:t>
            </a:r>
            <a:r>
              <a:rPr lang="he-IL" sz="2250" spc="10" dirty="0">
                <a:solidFill>
                  <a:srgbClr val="FFFFFF"/>
                </a:solidFill>
                <a:latin typeface="Corbel"/>
                <a:cs typeface="Corbel"/>
              </a:rPr>
              <a:t>בר מסעדה</a:t>
            </a:r>
          </a:p>
          <a:p>
            <a:pPr marL="374015" indent="-361315">
              <a:lnSpc>
                <a:spcPct val="100000"/>
              </a:lnSpc>
              <a:spcBef>
                <a:spcPts val="1855"/>
              </a:spcBef>
              <a:buFont typeface="Wingdings 2"/>
              <a:buChar char=""/>
              <a:tabLst>
                <a:tab pos="374015" algn="l"/>
                <a:tab pos="374650" algn="l"/>
              </a:tabLst>
            </a:pPr>
            <a:r>
              <a:rPr lang="he-IL" sz="2250" spc="10" dirty="0">
                <a:solidFill>
                  <a:srgbClr val="FFFFFF"/>
                </a:solidFill>
                <a:latin typeface="Corbel"/>
                <a:cs typeface="Corbel"/>
              </a:rPr>
              <a:t>פארקים מתפתחים</a:t>
            </a:r>
          </a:p>
          <a:p>
            <a:pPr marL="380365" marR="394970" indent="-367665">
              <a:lnSpc>
                <a:spcPts val="2380"/>
              </a:lnSpc>
              <a:spcBef>
                <a:spcPts val="2200"/>
              </a:spcBef>
              <a:buFont typeface="Wingdings 2"/>
              <a:buChar char=""/>
              <a:tabLst>
                <a:tab pos="374015" algn="l"/>
                <a:tab pos="374650" algn="l"/>
              </a:tabLst>
            </a:pPr>
            <a:r>
              <a:rPr lang="he-IL" sz="2250" spc="5" dirty="0">
                <a:solidFill>
                  <a:srgbClr val="FFFFFF"/>
                </a:solidFill>
                <a:latin typeface="Corbel"/>
                <a:cs typeface="Corbel"/>
              </a:rPr>
              <a:t>פעילות מסחרית ב 300 מ ו מרים מכני (</a:t>
            </a:r>
            <a:r>
              <a:rPr lang="en-US" sz="2250" spc="5" dirty="0">
                <a:solidFill>
                  <a:srgbClr val="FFFFFF"/>
                </a:solidFill>
                <a:latin typeface="Corbel"/>
                <a:cs typeface="Corbel"/>
              </a:rPr>
              <a:t>RM): 400 </a:t>
            </a:r>
            <a:r>
              <a:rPr lang="he-IL" sz="2250" spc="5" dirty="0">
                <a:solidFill>
                  <a:srgbClr val="FFFFFF"/>
                </a:solidFill>
                <a:latin typeface="Corbel"/>
                <a:cs typeface="Corbel"/>
              </a:rPr>
              <a:t>ל 800 מ '</a:t>
            </a:r>
          </a:p>
          <a:p>
            <a:pPr marL="380365" marR="5080" indent="-367665">
              <a:lnSpc>
                <a:spcPts val="2480"/>
              </a:lnSpc>
              <a:spcBef>
                <a:spcPts val="2095"/>
              </a:spcBef>
              <a:buFont typeface="Wingdings 2"/>
              <a:buChar char=""/>
              <a:tabLst>
                <a:tab pos="374015" algn="l"/>
                <a:tab pos="374650" algn="l"/>
              </a:tabLst>
            </a:pPr>
            <a:r>
              <a:rPr lang="he-IL" sz="2250" spc="10" dirty="0">
                <a:solidFill>
                  <a:srgbClr val="FFFFFF"/>
                </a:solidFill>
                <a:latin typeface="Corbel"/>
                <a:cs typeface="Corbel"/>
              </a:rPr>
              <a:t>חיבורי אוטובוס </a:t>
            </a:r>
            <a:r>
              <a:rPr lang="en-US" sz="2250" spc="10" dirty="0" err="1">
                <a:solidFill>
                  <a:srgbClr val="FFFFFF"/>
                </a:solidFill>
                <a:latin typeface="Corbel"/>
                <a:cs typeface="Corbel"/>
              </a:rPr>
              <a:t>Ringjet</a:t>
            </a:r>
            <a:r>
              <a:rPr lang="en-US" sz="2250" spc="1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lang="he-IL" sz="2250" spc="10" dirty="0">
                <a:solidFill>
                  <a:srgbClr val="FFFFFF"/>
                </a:solidFill>
                <a:latin typeface="Corbel"/>
                <a:cs typeface="Corbel"/>
              </a:rPr>
              <a:t>ליד המגורים: לשרת את הכפר ואת </a:t>
            </a:r>
            <a:r>
              <a:rPr lang="en-US" sz="2250" spc="10" dirty="0">
                <a:solidFill>
                  <a:srgbClr val="FFFFFF"/>
                </a:solidFill>
                <a:latin typeface="Corbel"/>
                <a:cs typeface="Corbel"/>
              </a:rPr>
              <a:t>RM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69888" y="279331"/>
            <a:ext cx="7553623" cy="2005485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661670" marR="5080" indent="-58419">
              <a:lnSpc>
                <a:spcPct val="100800"/>
              </a:lnSpc>
              <a:spcBef>
                <a:spcPts val="55"/>
              </a:spcBef>
            </a:pPr>
            <a:r>
              <a:rPr lang="he-IL" spc="-5" dirty="0"/>
              <a:t>מחקר משוקלל של מחירי השכירות בשוק המקומי</a:t>
            </a:r>
            <a:br>
              <a:rPr lang="he-IL" spc="-5" dirty="0"/>
            </a:br>
            <a:r>
              <a:rPr spc="-940" dirty="0">
                <a:latin typeface="MS UI Gothic"/>
                <a:cs typeface="MS UI Gothic"/>
              </a:rPr>
              <a:t>✪</a:t>
            </a:r>
          </a:p>
        </p:txBody>
      </p:sp>
      <p:graphicFrame>
        <p:nvGraphicFramePr>
          <p:cNvPr id="3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8513889"/>
              </p:ext>
            </p:extLst>
          </p:nvPr>
        </p:nvGraphicFramePr>
        <p:xfrm>
          <a:off x="2586817" y="2818445"/>
          <a:ext cx="5436868" cy="308414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182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14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150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8203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10168">
                <a:tc>
                  <a:txBody>
                    <a:bodyPr/>
                    <a:lstStyle/>
                    <a:p>
                      <a:pPr marL="94615">
                        <a:lnSpc>
                          <a:spcPct val="100000"/>
                        </a:lnSpc>
                        <a:spcBef>
                          <a:spcPts val="489"/>
                        </a:spcBef>
                      </a:pPr>
                      <a:r>
                        <a:rPr lang="he-IL" sz="1850" b="1" spc="-10" dirty="0">
                          <a:solidFill>
                            <a:srgbClr val="FFFFFF"/>
                          </a:solidFill>
                          <a:latin typeface="Corbel"/>
                          <a:cs typeface="Corbel"/>
                        </a:rPr>
                        <a:t>תקופות</a:t>
                      </a:r>
                      <a:endParaRPr sz="1850" dirty="0">
                        <a:latin typeface="Corbel"/>
                        <a:cs typeface="Corbel"/>
                      </a:endParaRPr>
                    </a:p>
                  </a:txBody>
                  <a:tcPr marL="0" marR="0" marT="62229" marB="0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143510">
                        <a:lnSpc>
                          <a:spcPct val="100000"/>
                        </a:lnSpc>
                        <a:spcBef>
                          <a:spcPts val="489"/>
                        </a:spcBef>
                      </a:pPr>
                      <a:r>
                        <a:rPr lang="he-IL" sz="1850" b="1" dirty="0">
                          <a:solidFill>
                            <a:srgbClr val="FFFFFF"/>
                          </a:solidFill>
                          <a:latin typeface="Corbel"/>
                          <a:cs typeface="Corbel"/>
                        </a:rPr>
                        <a:t>משטחים / </a:t>
                      </a:r>
                      <a:r>
                        <a:rPr lang="en-US" sz="1850" b="1" dirty="0">
                          <a:solidFill>
                            <a:srgbClr val="FFFFFF"/>
                          </a:solidFill>
                          <a:latin typeface="Corbel"/>
                          <a:cs typeface="Corbel"/>
                        </a:rPr>
                        <a:t>M2</a:t>
                      </a:r>
                    </a:p>
                  </a:txBody>
                  <a:tcPr marL="0" marR="0" marT="62229" marB="0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120650">
                        <a:lnSpc>
                          <a:spcPct val="100000"/>
                        </a:lnSpc>
                        <a:spcBef>
                          <a:spcPts val="489"/>
                        </a:spcBef>
                      </a:pPr>
                      <a:r>
                        <a:rPr lang="he-IL" sz="1850" b="1" dirty="0">
                          <a:solidFill>
                            <a:srgbClr val="FFFFFF"/>
                          </a:solidFill>
                          <a:latin typeface="Corbel"/>
                          <a:cs typeface="Corbel"/>
                        </a:rPr>
                        <a:t>מחיר (</a:t>
                      </a:r>
                      <a:r>
                        <a:rPr lang="en-US" sz="1850" b="1" dirty="0">
                          <a:solidFill>
                            <a:srgbClr val="FFFFFF"/>
                          </a:solidFill>
                          <a:latin typeface="Corbel"/>
                          <a:cs typeface="Corbel"/>
                        </a:rPr>
                        <a:t>CHF)</a:t>
                      </a:r>
                    </a:p>
                  </a:txBody>
                  <a:tcPr marL="0" marR="0" marT="62229" marB="0"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R="163195" algn="ctr">
                        <a:lnSpc>
                          <a:spcPct val="100000"/>
                        </a:lnSpc>
                        <a:spcBef>
                          <a:spcPts val="489"/>
                        </a:spcBef>
                      </a:pPr>
                      <a:r>
                        <a:rPr lang="he-IL" sz="1850" b="1" spc="5" dirty="0">
                          <a:solidFill>
                            <a:srgbClr val="FFFFFF"/>
                          </a:solidFill>
                          <a:latin typeface="Corbel"/>
                          <a:cs typeface="Corbel"/>
                        </a:rPr>
                        <a:t>משך</a:t>
                      </a:r>
                      <a:endParaRPr sz="1850" dirty="0">
                        <a:latin typeface="Corbel"/>
                        <a:cs typeface="Corbel"/>
                      </a:endParaRPr>
                    </a:p>
                  </a:txBody>
                  <a:tcPr marL="0" marR="0" marT="62229" marB="0"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729">
                <a:tc>
                  <a:txBody>
                    <a:bodyPr/>
                    <a:lstStyle/>
                    <a:p>
                      <a:pPr marL="94615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lang="en-US" sz="1850" spc="5" dirty="0">
                          <a:latin typeface="Corbel"/>
                          <a:cs typeface="Corbel"/>
                        </a:rPr>
                        <a:t>A: </a:t>
                      </a:r>
                      <a:r>
                        <a:rPr lang="he-IL" sz="1850" spc="5" dirty="0">
                          <a:latin typeface="Corbel"/>
                          <a:cs typeface="Corbel"/>
                        </a:rPr>
                        <a:t>חג המולד</a:t>
                      </a:r>
                    </a:p>
                  </a:txBody>
                  <a:tcPr marL="0" marR="0" marT="35560" marB="0"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marL="285750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1850" spc="-25" dirty="0">
                          <a:latin typeface="Corbel"/>
                          <a:cs typeface="Corbel"/>
                        </a:rPr>
                        <a:t>25 </a:t>
                      </a:r>
                      <a:r>
                        <a:rPr sz="1850" spc="5" dirty="0">
                          <a:latin typeface="Corbel"/>
                          <a:cs typeface="Corbel"/>
                        </a:rPr>
                        <a:t>à</a:t>
                      </a:r>
                      <a:r>
                        <a:rPr sz="1850" spc="10" dirty="0">
                          <a:latin typeface="Corbel"/>
                          <a:cs typeface="Corbel"/>
                        </a:rPr>
                        <a:t> </a:t>
                      </a:r>
                      <a:r>
                        <a:rPr sz="1850" dirty="0">
                          <a:latin typeface="Corbel"/>
                          <a:cs typeface="Corbel"/>
                        </a:rPr>
                        <a:t>110</a:t>
                      </a:r>
                      <a:endParaRPr sz="1850">
                        <a:latin typeface="Corbel"/>
                        <a:cs typeface="Corbel"/>
                      </a:endParaRPr>
                    </a:p>
                  </a:txBody>
                  <a:tcPr marL="0" marR="0" marT="35560" marB="0"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marL="120650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1850" spc="5" dirty="0">
                          <a:latin typeface="Corbel"/>
                          <a:cs typeface="Corbel"/>
                        </a:rPr>
                        <a:t>490 à</a:t>
                      </a:r>
                      <a:r>
                        <a:rPr sz="1850" spc="-45" dirty="0">
                          <a:latin typeface="Corbel"/>
                          <a:cs typeface="Corbel"/>
                        </a:rPr>
                        <a:t> </a:t>
                      </a:r>
                      <a:r>
                        <a:rPr sz="1850" spc="-5" dirty="0">
                          <a:latin typeface="Corbel"/>
                          <a:cs typeface="Corbel"/>
                        </a:rPr>
                        <a:t>2019</a:t>
                      </a:r>
                      <a:endParaRPr sz="1850">
                        <a:latin typeface="Corbel"/>
                        <a:cs typeface="Corbel"/>
                      </a:endParaRPr>
                    </a:p>
                  </a:txBody>
                  <a:tcPr marL="0" marR="0" marT="35560" marB="0"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marR="199390" algn="ctr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1850" dirty="0">
                          <a:latin typeface="Corbel"/>
                          <a:cs typeface="Corbel"/>
                        </a:rPr>
                        <a:t>3</a:t>
                      </a:r>
                      <a:endParaRPr sz="1850">
                        <a:latin typeface="Corbel"/>
                        <a:cs typeface="Corbel"/>
                      </a:endParaRPr>
                    </a:p>
                  </a:txBody>
                  <a:tcPr marL="0" marR="0" marT="35560" marB="0"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3875">
                <a:tc>
                  <a:txBody>
                    <a:bodyPr/>
                    <a:lstStyle/>
                    <a:p>
                      <a:pPr marL="94615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lang="he-IL" sz="1850" spc="5" dirty="0">
                          <a:latin typeface="Corbel"/>
                          <a:cs typeface="Corbel"/>
                        </a:rPr>
                        <a:t>ב: ינואר</a:t>
                      </a:r>
                    </a:p>
                  </a:txBody>
                  <a:tcPr marL="0" marR="0" marT="48895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85750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850" dirty="0">
                          <a:latin typeface="Corbel"/>
                          <a:cs typeface="Corbel"/>
                        </a:rPr>
                        <a:t>16 </a:t>
                      </a:r>
                      <a:r>
                        <a:rPr sz="1850" spc="5" dirty="0">
                          <a:latin typeface="Corbel"/>
                          <a:cs typeface="Corbel"/>
                        </a:rPr>
                        <a:t>à</a:t>
                      </a:r>
                      <a:r>
                        <a:rPr sz="1850" spc="-15" dirty="0">
                          <a:latin typeface="Corbel"/>
                          <a:cs typeface="Corbel"/>
                        </a:rPr>
                        <a:t> </a:t>
                      </a:r>
                      <a:r>
                        <a:rPr sz="1850" spc="-20" dirty="0">
                          <a:latin typeface="Corbel"/>
                          <a:cs typeface="Corbel"/>
                        </a:rPr>
                        <a:t>82</a:t>
                      </a:r>
                      <a:endParaRPr sz="1850">
                        <a:latin typeface="Corbel"/>
                        <a:cs typeface="Corbel"/>
                      </a:endParaRPr>
                    </a:p>
                  </a:txBody>
                  <a:tcPr marL="0" marR="0" marT="48895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20650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850" dirty="0">
                          <a:latin typeface="Corbel"/>
                          <a:cs typeface="Corbel"/>
                        </a:rPr>
                        <a:t>385 </a:t>
                      </a:r>
                      <a:r>
                        <a:rPr sz="1850" spc="5" dirty="0">
                          <a:latin typeface="Corbel"/>
                          <a:cs typeface="Corbel"/>
                        </a:rPr>
                        <a:t>à</a:t>
                      </a:r>
                      <a:r>
                        <a:rPr sz="1850" spc="-20" dirty="0">
                          <a:latin typeface="Corbel"/>
                          <a:cs typeface="Corbel"/>
                        </a:rPr>
                        <a:t> </a:t>
                      </a:r>
                      <a:r>
                        <a:rPr sz="1850" dirty="0">
                          <a:latin typeface="Corbel"/>
                          <a:cs typeface="Corbel"/>
                        </a:rPr>
                        <a:t>977</a:t>
                      </a:r>
                      <a:endParaRPr sz="1850">
                        <a:latin typeface="Corbel"/>
                        <a:cs typeface="Corbel"/>
                      </a:endParaRPr>
                    </a:p>
                  </a:txBody>
                  <a:tcPr marL="0" marR="0" marT="48895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182245" algn="ctr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850" dirty="0">
                          <a:latin typeface="Corbel"/>
                          <a:cs typeface="Corbel"/>
                        </a:rPr>
                        <a:t>6</a:t>
                      </a:r>
                      <a:endParaRPr sz="1850">
                        <a:latin typeface="Corbel"/>
                        <a:cs typeface="Corbel"/>
                      </a:endParaRPr>
                    </a:p>
                  </a:txBody>
                  <a:tcPr marL="0" marR="0" marT="48895" marB="0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3876">
                <a:tc>
                  <a:txBody>
                    <a:bodyPr/>
                    <a:lstStyle/>
                    <a:p>
                      <a:pPr marL="94615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lang="en-US" sz="1850" spc="5" dirty="0">
                          <a:latin typeface="Corbel"/>
                          <a:cs typeface="Corbel"/>
                        </a:rPr>
                        <a:t>C: </a:t>
                      </a:r>
                      <a:r>
                        <a:rPr lang="he-IL" sz="1850" spc="5" dirty="0">
                          <a:latin typeface="Corbel"/>
                          <a:cs typeface="Corbel"/>
                        </a:rPr>
                        <a:t>פברואר</a:t>
                      </a:r>
                    </a:p>
                  </a:txBody>
                  <a:tcPr marL="0" marR="0" marT="48895" marB="0"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marL="285750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850" spc="5" dirty="0">
                          <a:latin typeface="Corbel"/>
                          <a:cs typeface="Corbel"/>
                        </a:rPr>
                        <a:t>32 à</a:t>
                      </a:r>
                      <a:r>
                        <a:rPr sz="1850" spc="-20" dirty="0">
                          <a:latin typeface="Corbel"/>
                          <a:cs typeface="Corbel"/>
                        </a:rPr>
                        <a:t> </a:t>
                      </a:r>
                      <a:r>
                        <a:rPr sz="1850" spc="5" dirty="0">
                          <a:latin typeface="Corbel"/>
                          <a:cs typeface="Corbel"/>
                        </a:rPr>
                        <a:t>57</a:t>
                      </a:r>
                      <a:endParaRPr sz="1850">
                        <a:latin typeface="Corbel"/>
                        <a:cs typeface="Corbel"/>
                      </a:endParaRPr>
                    </a:p>
                  </a:txBody>
                  <a:tcPr marL="0" marR="0" marT="48895" marB="0"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marL="120650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850" spc="5" dirty="0">
                          <a:latin typeface="Corbel"/>
                          <a:cs typeface="Corbel"/>
                        </a:rPr>
                        <a:t>483 à</a:t>
                      </a:r>
                      <a:r>
                        <a:rPr sz="1850" spc="-35" dirty="0">
                          <a:latin typeface="Corbel"/>
                          <a:cs typeface="Corbel"/>
                        </a:rPr>
                        <a:t> </a:t>
                      </a:r>
                      <a:r>
                        <a:rPr sz="1850" spc="5" dirty="0">
                          <a:latin typeface="Corbel"/>
                          <a:cs typeface="Corbel"/>
                        </a:rPr>
                        <a:t>1104</a:t>
                      </a:r>
                      <a:endParaRPr sz="1850">
                        <a:latin typeface="Corbel"/>
                        <a:cs typeface="Corbel"/>
                      </a:endParaRPr>
                    </a:p>
                  </a:txBody>
                  <a:tcPr marL="0" marR="0" marT="48895" marB="0"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marR="184150" algn="ctr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850" dirty="0">
                          <a:latin typeface="Corbel"/>
                          <a:cs typeface="Corbel"/>
                        </a:rPr>
                        <a:t>4</a:t>
                      </a:r>
                      <a:endParaRPr sz="1850">
                        <a:latin typeface="Corbel"/>
                        <a:cs typeface="Corbel"/>
                      </a:endParaRPr>
                    </a:p>
                  </a:txBody>
                  <a:tcPr marL="0" marR="0" marT="48895" marB="0"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3875">
                <a:tc>
                  <a:txBody>
                    <a:bodyPr/>
                    <a:lstStyle/>
                    <a:p>
                      <a:pPr marL="94615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lang="en-US" sz="1850" spc="5" dirty="0">
                          <a:latin typeface="Corbel"/>
                          <a:cs typeface="Corbel"/>
                        </a:rPr>
                        <a:t>D: </a:t>
                      </a:r>
                      <a:r>
                        <a:rPr lang="he-IL" sz="1850" spc="5" dirty="0">
                          <a:latin typeface="Corbel"/>
                          <a:cs typeface="Corbel"/>
                        </a:rPr>
                        <a:t>האביב</a:t>
                      </a:r>
                    </a:p>
                  </a:txBody>
                  <a:tcPr marL="0" marR="0" marT="48895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285750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850" dirty="0">
                          <a:latin typeface="Corbel"/>
                          <a:cs typeface="Corbel"/>
                        </a:rPr>
                        <a:t>18 </a:t>
                      </a:r>
                      <a:r>
                        <a:rPr sz="1850" spc="5" dirty="0">
                          <a:latin typeface="Corbel"/>
                          <a:cs typeface="Corbel"/>
                        </a:rPr>
                        <a:t>à</a:t>
                      </a:r>
                      <a:r>
                        <a:rPr sz="1850" spc="-15" dirty="0">
                          <a:latin typeface="Corbel"/>
                          <a:cs typeface="Corbel"/>
                        </a:rPr>
                        <a:t> </a:t>
                      </a:r>
                      <a:r>
                        <a:rPr sz="1850" dirty="0">
                          <a:latin typeface="Corbel"/>
                          <a:cs typeface="Corbel"/>
                        </a:rPr>
                        <a:t>80</a:t>
                      </a:r>
                      <a:endParaRPr sz="1850">
                        <a:latin typeface="Corbel"/>
                        <a:cs typeface="Corbel"/>
                      </a:endParaRPr>
                    </a:p>
                  </a:txBody>
                  <a:tcPr marL="0" marR="0" marT="48895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20650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850" dirty="0">
                          <a:latin typeface="Corbel"/>
                          <a:cs typeface="Corbel"/>
                        </a:rPr>
                        <a:t>315 </a:t>
                      </a:r>
                      <a:r>
                        <a:rPr sz="1850" spc="5" dirty="0">
                          <a:latin typeface="Corbel"/>
                          <a:cs typeface="Corbel"/>
                        </a:rPr>
                        <a:t>à</a:t>
                      </a:r>
                      <a:r>
                        <a:rPr sz="1850" spc="-20" dirty="0">
                          <a:latin typeface="Corbel"/>
                          <a:cs typeface="Corbel"/>
                        </a:rPr>
                        <a:t> </a:t>
                      </a:r>
                      <a:r>
                        <a:rPr sz="1850" spc="-30" dirty="0">
                          <a:latin typeface="Corbel"/>
                          <a:cs typeface="Corbel"/>
                        </a:rPr>
                        <a:t>825</a:t>
                      </a:r>
                      <a:endParaRPr sz="1850">
                        <a:latin typeface="Corbel"/>
                        <a:cs typeface="Corbel"/>
                      </a:endParaRPr>
                    </a:p>
                  </a:txBody>
                  <a:tcPr marL="0" marR="0" marT="48895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193040" algn="ctr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850" dirty="0">
                          <a:latin typeface="Corbel"/>
                          <a:cs typeface="Corbel"/>
                        </a:rPr>
                        <a:t>5</a:t>
                      </a:r>
                      <a:endParaRPr sz="1850">
                        <a:latin typeface="Corbel"/>
                        <a:cs typeface="Corbel"/>
                      </a:endParaRPr>
                    </a:p>
                  </a:txBody>
                  <a:tcPr marL="0" marR="0" marT="48895" marB="0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3875">
                <a:tc>
                  <a:txBody>
                    <a:bodyPr/>
                    <a:lstStyle/>
                    <a:p>
                      <a:pPr marL="94615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lang="he-IL" sz="1850" spc="5" dirty="0">
                          <a:latin typeface="Corbel"/>
                          <a:cs typeface="Corbel"/>
                        </a:rPr>
                        <a:t>קיץ</a:t>
                      </a:r>
                    </a:p>
                  </a:txBody>
                  <a:tcPr marL="0" marR="0" marT="48895" marB="0"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marL="474980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850" spc="-355" dirty="0">
                          <a:latin typeface="Corbel"/>
                          <a:cs typeface="Corbel"/>
                        </a:rPr>
                        <a:t>-­‐/-­‐</a:t>
                      </a:r>
                      <a:endParaRPr sz="1850">
                        <a:latin typeface="Corbel"/>
                        <a:cs typeface="Corbel"/>
                      </a:endParaRPr>
                    </a:p>
                  </a:txBody>
                  <a:tcPr marL="0" marR="0" marT="48895" marB="0"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marL="120650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850" dirty="0">
                          <a:latin typeface="Corbel"/>
                          <a:cs typeface="Corbel"/>
                        </a:rPr>
                        <a:t>10% de</a:t>
                      </a:r>
                      <a:r>
                        <a:rPr sz="1850" spc="-20" dirty="0">
                          <a:latin typeface="Corbel"/>
                          <a:cs typeface="Corbel"/>
                        </a:rPr>
                        <a:t> </a:t>
                      </a:r>
                      <a:r>
                        <a:rPr sz="1850" spc="5" dirty="0">
                          <a:latin typeface="Corbel"/>
                          <a:cs typeface="Corbel"/>
                        </a:rPr>
                        <a:t>D</a:t>
                      </a:r>
                      <a:endParaRPr sz="1850">
                        <a:latin typeface="Corbel"/>
                        <a:cs typeface="Corbel"/>
                      </a:endParaRPr>
                    </a:p>
                  </a:txBody>
                  <a:tcPr marL="0" marR="0" marT="48895" marB="0">
                    <a:solidFill>
                      <a:srgbClr val="ECECEC"/>
                    </a:solidFill>
                  </a:tcPr>
                </a:tc>
                <a:tc>
                  <a:txBody>
                    <a:bodyPr/>
                    <a:lstStyle/>
                    <a:p>
                      <a:pPr marR="205104" algn="ctr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850" dirty="0">
                          <a:latin typeface="Corbel"/>
                          <a:cs typeface="Corbel"/>
                        </a:rPr>
                        <a:t>7</a:t>
                      </a:r>
                      <a:endParaRPr sz="1850">
                        <a:latin typeface="Corbel"/>
                        <a:cs typeface="Corbel"/>
                      </a:endParaRPr>
                    </a:p>
                  </a:txBody>
                  <a:tcPr marL="0" marR="0" marT="48895" marB="0">
                    <a:solidFill>
                      <a:srgbClr val="EC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3875">
                <a:tc>
                  <a:txBody>
                    <a:bodyPr/>
                    <a:lstStyle/>
                    <a:p>
                      <a:pPr marL="141605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850" spc="5" dirty="0">
                          <a:latin typeface="Corbel"/>
                          <a:cs typeface="Corbel"/>
                        </a:rPr>
                        <a:t>Hors</a:t>
                      </a:r>
                      <a:r>
                        <a:rPr sz="1850" spc="-60" dirty="0">
                          <a:latin typeface="Corbel"/>
                          <a:cs typeface="Corbel"/>
                        </a:rPr>
                        <a:t> </a:t>
                      </a:r>
                      <a:r>
                        <a:rPr lang="he-IL" sz="1850" dirty="0">
                          <a:latin typeface="Corbel"/>
                          <a:cs typeface="Corbel"/>
                        </a:rPr>
                        <a:t>עונה</a:t>
                      </a:r>
                    </a:p>
                  </a:txBody>
                  <a:tcPr marL="0" marR="0" marT="48895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474980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850" spc="-355" dirty="0">
                          <a:latin typeface="Corbel"/>
                          <a:cs typeface="Corbel"/>
                        </a:rPr>
                        <a:t>-­‐/-­‐</a:t>
                      </a:r>
                      <a:endParaRPr sz="1850">
                        <a:latin typeface="Corbel"/>
                        <a:cs typeface="Corbel"/>
                      </a:endParaRPr>
                    </a:p>
                  </a:txBody>
                  <a:tcPr marL="0" marR="0" marT="48895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20650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850" spc="-15" dirty="0">
                          <a:latin typeface="Corbel"/>
                          <a:cs typeface="Corbel"/>
                        </a:rPr>
                        <a:t>25% </a:t>
                      </a:r>
                      <a:r>
                        <a:rPr sz="1850" dirty="0">
                          <a:latin typeface="Corbel"/>
                          <a:cs typeface="Corbel"/>
                        </a:rPr>
                        <a:t>de</a:t>
                      </a:r>
                      <a:r>
                        <a:rPr sz="1850" spc="-5" dirty="0">
                          <a:latin typeface="Corbel"/>
                          <a:cs typeface="Corbel"/>
                        </a:rPr>
                        <a:t> </a:t>
                      </a:r>
                      <a:r>
                        <a:rPr sz="1850" spc="5" dirty="0">
                          <a:latin typeface="Corbel"/>
                          <a:cs typeface="Corbel"/>
                        </a:rPr>
                        <a:t>E</a:t>
                      </a:r>
                      <a:endParaRPr sz="1850">
                        <a:latin typeface="Corbel"/>
                        <a:cs typeface="Corbel"/>
                      </a:endParaRPr>
                    </a:p>
                  </a:txBody>
                  <a:tcPr marL="0" marR="0" marT="48895" marB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184150" algn="ctr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850" spc="-15" dirty="0">
                          <a:latin typeface="Corbel"/>
                          <a:cs typeface="Corbel"/>
                        </a:rPr>
                        <a:t>27</a:t>
                      </a:r>
                      <a:endParaRPr sz="1850">
                        <a:latin typeface="Corbel"/>
                        <a:cs typeface="Corbel"/>
                      </a:endParaRPr>
                    </a:p>
                  </a:txBody>
                  <a:tcPr marL="0" marR="0" marT="48895" marB="0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83875">
                <a:tc grid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ECECE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4" name="object 4"/>
          <p:cNvSpPr txBox="1"/>
          <p:nvPr/>
        </p:nvSpPr>
        <p:spPr>
          <a:xfrm>
            <a:off x="5003265" y="6382353"/>
            <a:ext cx="4638675" cy="30988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340995" algn="l"/>
              </a:tabLst>
            </a:pPr>
            <a:r>
              <a:rPr sz="1850" spc="-380" dirty="0">
                <a:solidFill>
                  <a:srgbClr val="FFFFFF"/>
                </a:solidFill>
                <a:latin typeface="MS UI Gothic"/>
                <a:cs typeface="MS UI Gothic"/>
              </a:rPr>
              <a:t>✪	</a:t>
            </a:r>
            <a:r>
              <a:rPr sz="1850" spc="5" dirty="0">
                <a:solidFill>
                  <a:srgbClr val="FFFFFF"/>
                </a:solidFill>
                <a:latin typeface="Corbel"/>
                <a:cs typeface="Corbel"/>
              </a:rPr>
              <a:t>Base </a:t>
            </a:r>
            <a:r>
              <a:rPr sz="1850" dirty="0">
                <a:solidFill>
                  <a:srgbClr val="FFFFFF"/>
                </a:solidFill>
                <a:latin typeface="Corbel"/>
                <a:cs typeface="Corbel"/>
              </a:rPr>
              <a:t>: taux </a:t>
            </a:r>
            <a:r>
              <a:rPr sz="1850" spc="-10" dirty="0">
                <a:solidFill>
                  <a:srgbClr val="FFFFFF"/>
                </a:solidFill>
                <a:latin typeface="Corbel"/>
                <a:cs typeface="Corbel"/>
              </a:rPr>
              <a:t>d’occupation </a:t>
            </a:r>
            <a:r>
              <a:rPr sz="1850" dirty="0">
                <a:solidFill>
                  <a:srgbClr val="FFFFFF"/>
                </a:solidFill>
                <a:latin typeface="Corbel"/>
                <a:cs typeface="Corbel"/>
              </a:rPr>
              <a:t>maximale </a:t>
            </a:r>
            <a:r>
              <a:rPr sz="1850" spc="5" dirty="0">
                <a:solidFill>
                  <a:srgbClr val="FFFFFF"/>
                </a:solidFill>
                <a:latin typeface="Corbel"/>
                <a:cs typeface="Corbel"/>
              </a:rPr>
              <a:t>sur un </a:t>
            </a:r>
            <a:r>
              <a:rPr sz="1850" dirty="0">
                <a:solidFill>
                  <a:srgbClr val="FFFFFF"/>
                </a:solidFill>
                <a:latin typeface="Corbel"/>
                <a:cs typeface="Corbel"/>
              </a:rPr>
              <a:t>an</a:t>
            </a:r>
            <a:endParaRPr sz="1850">
              <a:latin typeface="Corbel"/>
              <a:cs typeface="Corbe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69888" y="279331"/>
            <a:ext cx="7553623" cy="676532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2587625" marR="5080" indent="-2562860">
              <a:lnSpc>
                <a:spcPct val="100800"/>
              </a:lnSpc>
              <a:spcBef>
                <a:spcPts val="55"/>
              </a:spcBef>
            </a:pPr>
            <a:r>
              <a:rPr lang="he-IL" spc="-5" dirty="0"/>
              <a:t>פרטים על הטבלה הקודמת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116555" y="2254250"/>
            <a:ext cx="8104505" cy="346441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380365" indent="-367665">
              <a:lnSpc>
                <a:spcPct val="100000"/>
              </a:lnSpc>
              <a:spcBef>
                <a:spcPts val="135"/>
              </a:spcBef>
              <a:buFont typeface="Wingdings 2"/>
              <a:buChar char=""/>
              <a:tabLst>
                <a:tab pos="374015" algn="l"/>
                <a:tab pos="374650" algn="l"/>
              </a:tabLst>
            </a:pPr>
            <a:r>
              <a:rPr lang="he-IL" sz="2450" spc="10" dirty="0">
                <a:solidFill>
                  <a:srgbClr val="FFFFFF"/>
                </a:solidFill>
                <a:latin typeface="Corbel"/>
                <a:cs typeface="Corbel"/>
              </a:rPr>
              <a:t>פאנל של 98 דירות ודירות</a:t>
            </a:r>
          </a:p>
          <a:p>
            <a:pPr marL="380365" marR="5080" indent="-367665">
              <a:lnSpc>
                <a:spcPct val="100299"/>
              </a:lnSpc>
              <a:spcBef>
                <a:spcPts val="2120"/>
              </a:spcBef>
              <a:buFont typeface="Wingdings 2"/>
              <a:buChar char=""/>
              <a:tabLst>
                <a:tab pos="374015" algn="l"/>
                <a:tab pos="374650" algn="l"/>
              </a:tabLst>
            </a:pPr>
            <a:r>
              <a:rPr lang="he-IL" sz="2450" spc="5" dirty="0">
                <a:solidFill>
                  <a:srgbClr val="FFFFFF"/>
                </a:solidFill>
                <a:latin typeface="Corbel"/>
                <a:cs typeface="Corbel"/>
              </a:rPr>
              <a:t>יעילות עם אופטימיזציה של שיעור התפוסה ב 100% מעל שנה אחת = סף מקסימלי: אשליה אבל שימושי עבור בסיס החישוב של המחקר.</a:t>
            </a:r>
          </a:p>
          <a:p>
            <a:pPr marL="380365" marR="5080" indent="-367665">
              <a:lnSpc>
                <a:spcPct val="100299"/>
              </a:lnSpc>
              <a:spcBef>
                <a:spcPts val="2120"/>
              </a:spcBef>
              <a:buFont typeface="Wingdings 2"/>
              <a:buChar char=""/>
              <a:tabLst>
                <a:tab pos="374015" algn="l"/>
                <a:tab pos="374650" algn="l"/>
              </a:tabLst>
            </a:pPr>
            <a:r>
              <a:rPr lang="he-IL" sz="2450" spc="-5" dirty="0">
                <a:solidFill>
                  <a:srgbClr val="FFFFFF"/>
                </a:solidFill>
                <a:latin typeface="Corbel"/>
                <a:cs typeface="Corbel"/>
              </a:rPr>
              <a:t>תקופת עונתיות: תשואה נמוכה אך התקופה הארוכה ביותר = חלק משמעותי בפיתוח ואופטימיזציה של רווחיות לאורך כל השנה.</a:t>
            </a:r>
          </a:p>
          <a:p>
            <a:pPr marL="380365" marR="5080" indent="-367665">
              <a:lnSpc>
                <a:spcPct val="100299"/>
              </a:lnSpc>
              <a:spcBef>
                <a:spcPts val="2120"/>
              </a:spcBef>
              <a:buFont typeface="Wingdings 2"/>
              <a:buChar char=""/>
              <a:tabLst>
                <a:tab pos="374015" algn="l"/>
                <a:tab pos="374650" algn="l"/>
              </a:tabLst>
            </a:pPr>
            <a:r>
              <a:rPr lang="he-IL" sz="2450" spc="15" dirty="0">
                <a:solidFill>
                  <a:srgbClr val="FFFFFF"/>
                </a:solidFill>
                <a:latin typeface="Corbel"/>
                <a:cs typeface="Corbel"/>
              </a:rPr>
              <a:t>המחקר בוצע על בסיס: </a:t>
            </a:r>
            <a:r>
              <a:rPr lang="en-US" sz="2450" spc="15" dirty="0">
                <a:solidFill>
                  <a:srgbClr val="FFFFFF"/>
                </a:solidFill>
                <a:latin typeface="Corbel"/>
                <a:cs typeface="Corbel"/>
              </a:rPr>
              <a:t>CHF 50 .-- / </a:t>
            </a:r>
            <a:r>
              <a:rPr lang="he-IL" sz="2450" spc="15" dirty="0">
                <a:solidFill>
                  <a:srgbClr val="FFFFFF"/>
                </a:solidFill>
                <a:latin typeface="Corbel"/>
                <a:cs typeface="Corbel"/>
              </a:rPr>
              <a:t>המיטה הכבושה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85679" y="878809"/>
            <a:ext cx="5520690" cy="1538241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lang="he-IL" sz="4950" spc="5" dirty="0"/>
              <a:t>מחקר תשואה</a:t>
            </a:r>
            <a:br>
              <a:rPr lang="he-IL" sz="4950" spc="5" dirty="0"/>
            </a:br>
            <a:r>
              <a:rPr lang="he-IL" sz="4950" spc="5" dirty="0"/>
              <a:t> 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337297" y="1869719"/>
            <a:ext cx="7837170" cy="4054123"/>
          </a:xfrm>
          <a:prstGeom prst="rect">
            <a:avLst/>
          </a:prstGeom>
        </p:spPr>
        <p:txBody>
          <a:bodyPr vert="horz" wrap="square" lIns="0" tIns="75565" rIns="0" bIns="0" rtlCol="0">
            <a:spAutoFit/>
          </a:bodyPr>
          <a:lstStyle/>
          <a:p>
            <a:pPr marL="380365" marR="226695" indent="-367665">
              <a:lnSpc>
                <a:spcPct val="79600"/>
              </a:lnSpc>
              <a:spcBef>
                <a:spcPts val="595"/>
              </a:spcBef>
              <a:buFont typeface="Wingdings 2"/>
              <a:buChar char=""/>
              <a:tabLst>
                <a:tab pos="374015" algn="l"/>
                <a:tab pos="374650" algn="l"/>
              </a:tabLst>
            </a:pPr>
            <a:r>
              <a:rPr lang="he-IL" sz="1950" spc="5" dirty="0">
                <a:solidFill>
                  <a:srgbClr val="FFFFFF"/>
                </a:solidFill>
                <a:latin typeface="Corbel"/>
                <a:cs typeface="Corbel"/>
              </a:rPr>
              <a:t>לוח נוצר על פי עונות השנה (גבוהה, בינונית, נמוכה, נמוכה מאוד)</a:t>
            </a:r>
          </a:p>
          <a:p>
            <a:pPr marL="380365" marR="180340" indent="-367665">
              <a:lnSpc>
                <a:spcPct val="81100"/>
              </a:lnSpc>
              <a:spcBef>
                <a:spcPts val="2035"/>
              </a:spcBef>
              <a:buFont typeface="Wingdings 2"/>
              <a:buChar char=""/>
              <a:tabLst>
                <a:tab pos="374015" algn="l"/>
                <a:tab pos="374650" algn="l"/>
              </a:tabLst>
            </a:pPr>
            <a:r>
              <a:rPr lang="he-IL" sz="1950" spc="5" dirty="0">
                <a:solidFill>
                  <a:srgbClr val="FFFFFF"/>
                </a:solidFill>
                <a:latin typeface="Corbel"/>
                <a:cs typeface="Corbel"/>
              </a:rPr>
              <a:t>המגורים הנבחרים דומים כמעט לפרויקט: תשומת לב מיוחדת למגורים "שאטו </a:t>
            </a:r>
            <a:r>
              <a:rPr lang="he-IL" sz="1950" spc="5" dirty="0" err="1">
                <a:solidFill>
                  <a:srgbClr val="FFFFFF"/>
                </a:solidFill>
                <a:latin typeface="Corbel"/>
                <a:cs typeface="Corbel"/>
              </a:rPr>
              <a:t>לאוקרבאד</a:t>
            </a:r>
            <a:r>
              <a:rPr lang="he-IL" sz="1950" spc="5" dirty="0">
                <a:solidFill>
                  <a:srgbClr val="FFFFFF"/>
                </a:solidFill>
                <a:latin typeface="Corbel"/>
                <a:cs typeface="Corbel"/>
              </a:rPr>
              <a:t>" ולמשכן "טבעי", מגורים עם הטבות נחמדות מאוד, מרכז היפר ושוקמו לחלוטין.</a:t>
            </a:r>
          </a:p>
          <a:p>
            <a:pPr marL="380365" marR="284480" indent="-367665">
              <a:lnSpc>
                <a:spcPts val="1970"/>
              </a:lnSpc>
              <a:spcBef>
                <a:spcPts val="1964"/>
              </a:spcBef>
              <a:buFont typeface="Wingdings 2"/>
              <a:buChar char=""/>
              <a:tabLst>
                <a:tab pos="374015" algn="l"/>
                <a:tab pos="374650" algn="l"/>
              </a:tabLst>
            </a:pPr>
            <a:r>
              <a:rPr lang="en-US" sz="1950" spc="5" dirty="0">
                <a:solidFill>
                  <a:srgbClr val="FFFFFF"/>
                </a:solidFill>
                <a:latin typeface="Corbel"/>
                <a:cs typeface="Corbel"/>
              </a:rPr>
              <a:t>M2 </a:t>
            </a:r>
            <a:r>
              <a:rPr lang="he-IL" sz="1950" spc="5" dirty="0">
                <a:solidFill>
                  <a:srgbClr val="FFFFFF"/>
                </a:solidFill>
                <a:latin typeface="Corbel"/>
                <a:cs typeface="Corbel"/>
              </a:rPr>
              <a:t>משמשים לחישוב ההאשמות (המקבילה העתידית של </a:t>
            </a:r>
            <a:r>
              <a:rPr lang="he-IL" sz="1950" spc="5" dirty="0" err="1">
                <a:solidFill>
                  <a:srgbClr val="FFFFFF"/>
                </a:solidFill>
                <a:latin typeface="Corbel"/>
                <a:cs typeface="Corbel"/>
              </a:rPr>
              <a:t>טנטיסים</a:t>
            </a:r>
            <a:r>
              <a:rPr lang="he-IL" sz="1950" spc="5" dirty="0">
                <a:solidFill>
                  <a:srgbClr val="FFFFFF"/>
                </a:solidFill>
                <a:latin typeface="Corbel"/>
                <a:cs typeface="Corbel"/>
              </a:rPr>
              <a:t>) ומספר המיטות משמש לחישוב התשואה.</a:t>
            </a:r>
          </a:p>
          <a:p>
            <a:pPr marL="380365" marR="194310" indent="-367665">
              <a:lnSpc>
                <a:spcPct val="79600"/>
              </a:lnSpc>
              <a:spcBef>
                <a:spcPts val="2065"/>
              </a:spcBef>
              <a:buFont typeface="Wingdings 2"/>
              <a:buChar char=""/>
              <a:tabLst>
                <a:tab pos="374015" algn="l"/>
                <a:tab pos="374650" algn="l"/>
              </a:tabLst>
            </a:pPr>
            <a:r>
              <a:rPr lang="he-IL" sz="1950" spc="5" dirty="0">
                <a:solidFill>
                  <a:srgbClr val="FFFFFF"/>
                </a:solidFill>
                <a:latin typeface="Corbel"/>
                <a:cs typeface="Corbel"/>
              </a:rPr>
              <a:t>החישוב נעשה ללילה לאדם הכובש מיטה אחת: מיטה זוגית ולכן עבור 2 אנשים הכובשים את המיטה שווה ל 2 מיטות.</a:t>
            </a:r>
          </a:p>
          <a:p>
            <a:pPr marL="374015" indent="-361315">
              <a:lnSpc>
                <a:spcPct val="100000"/>
              </a:lnSpc>
              <a:spcBef>
                <a:spcPts val="1595"/>
              </a:spcBef>
              <a:buFont typeface="Wingdings 2"/>
              <a:buChar char=""/>
              <a:tabLst>
                <a:tab pos="374015" algn="l"/>
                <a:tab pos="374650" algn="l"/>
              </a:tabLst>
            </a:pPr>
            <a:r>
              <a:rPr lang="he-IL" sz="1950" spc="5" dirty="0">
                <a:solidFill>
                  <a:srgbClr val="FFFFFF"/>
                </a:solidFill>
                <a:latin typeface="Corbel"/>
                <a:cs typeface="Corbel"/>
              </a:rPr>
              <a:t>מיטת יחיד נחשבת לאדם אחד.</a:t>
            </a:r>
          </a:p>
          <a:p>
            <a:pPr>
              <a:lnSpc>
                <a:spcPct val="100000"/>
              </a:lnSpc>
              <a:spcBef>
                <a:spcPts val="45"/>
              </a:spcBef>
              <a:buChar char=""/>
            </a:pPr>
            <a:endParaRPr sz="1850" dirty="0">
              <a:latin typeface="Times New Roman"/>
              <a:cs typeface="Times New Roman"/>
            </a:endParaRPr>
          </a:p>
          <a:p>
            <a:pPr marL="380365" marR="5080" indent="-367665">
              <a:lnSpc>
                <a:spcPct val="79600"/>
              </a:lnSpc>
              <a:buClr>
                <a:srgbClr val="FF6600"/>
              </a:buClr>
              <a:buFont typeface="Wingdings 2"/>
              <a:buChar char=""/>
              <a:tabLst>
                <a:tab pos="425450" algn="l"/>
                <a:tab pos="426084" algn="l"/>
              </a:tabLst>
            </a:pPr>
            <a:r>
              <a:rPr lang="he-IL" dirty="0"/>
              <a:t>חישוב החיובים נעשה על בסיס השטח הכולל שכור הוא כ - 1325 </a:t>
            </a:r>
            <a:r>
              <a:rPr lang="en-US" dirty="0"/>
              <a:t>m2 (</a:t>
            </a:r>
            <a:r>
              <a:rPr lang="he-IL" dirty="0"/>
              <a:t>כדי להתקרב חלוקת התשלומים כאשר הם נקבעו על ידי הנוטריון)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153315" y="878809"/>
            <a:ext cx="2386965" cy="776494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lang="he-IL" sz="4950" spc="10" dirty="0"/>
              <a:t>מטרות</a:t>
            </a:r>
          </a:p>
        </p:txBody>
      </p:sp>
      <p:graphicFrame>
        <p:nvGraphicFramePr>
          <p:cNvPr id="3" name="objec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0184894"/>
              </p:ext>
            </p:extLst>
          </p:nvPr>
        </p:nvGraphicFramePr>
        <p:xfrm>
          <a:off x="1249361" y="3085317"/>
          <a:ext cx="8154034" cy="209161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728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560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98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716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5483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62579">
                <a:tc>
                  <a:txBody>
                    <a:bodyPr/>
                    <a:lstStyle/>
                    <a:p>
                      <a:pPr marL="94615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lang="he-IL" sz="1850" b="1" dirty="0">
                          <a:solidFill>
                            <a:srgbClr val="FFFFFF"/>
                          </a:solidFill>
                          <a:latin typeface="Corbel"/>
                          <a:cs typeface="Corbel"/>
                        </a:rPr>
                        <a:t>שנים</a:t>
                      </a:r>
                    </a:p>
                    <a:p>
                      <a:pPr marL="94615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endParaRPr lang="he-IL" sz="1850" b="1" dirty="0">
                        <a:solidFill>
                          <a:srgbClr val="FFFFFF"/>
                        </a:solidFill>
                        <a:latin typeface="Corbel"/>
                        <a:cs typeface="Corbel"/>
                      </a:endParaRPr>
                    </a:p>
                  </a:txBody>
                  <a:tcPr marL="0" marR="0" marT="4889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3DACFF"/>
                    </a:solidFill>
                  </a:tcPr>
                </a:tc>
                <a:tc>
                  <a:txBody>
                    <a:bodyPr/>
                    <a:lstStyle/>
                    <a:p>
                      <a:pPr marL="94615" marR="248920">
                        <a:lnSpc>
                          <a:spcPct val="102600"/>
                        </a:lnSpc>
                        <a:spcBef>
                          <a:spcPts val="325"/>
                        </a:spcBef>
                      </a:pPr>
                      <a:r>
                        <a:rPr lang="he-IL" sz="1850" b="1" spc="-30" dirty="0">
                          <a:solidFill>
                            <a:srgbClr val="FFFFFF"/>
                          </a:solidFill>
                          <a:latin typeface="Corbel"/>
                          <a:cs typeface="Corbel"/>
                        </a:rPr>
                        <a:t>שיעור תפוסה</a:t>
                      </a:r>
                    </a:p>
                    <a:p>
                      <a:pPr marL="94615" marR="248920">
                        <a:lnSpc>
                          <a:spcPct val="102600"/>
                        </a:lnSpc>
                        <a:spcBef>
                          <a:spcPts val="325"/>
                        </a:spcBef>
                      </a:pPr>
                      <a:r>
                        <a:rPr lang="he-IL" sz="1850" b="1" spc="-30" dirty="0">
                          <a:solidFill>
                            <a:srgbClr val="FFFFFF"/>
                          </a:solidFill>
                          <a:latin typeface="Corbel"/>
                          <a:cs typeface="Corbel"/>
                        </a:rPr>
                        <a:t> </a:t>
                      </a:r>
                    </a:p>
                  </a:txBody>
                  <a:tcPr marL="0" marR="0" marT="4127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3DACFF"/>
                    </a:solidFill>
                  </a:tcPr>
                </a:tc>
                <a:tc>
                  <a:txBody>
                    <a:bodyPr/>
                    <a:lstStyle/>
                    <a:p>
                      <a:pPr marL="94615" marR="105410">
                        <a:lnSpc>
                          <a:spcPct val="102600"/>
                        </a:lnSpc>
                        <a:spcBef>
                          <a:spcPts val="325"/>
                        </a:spcBef>
                      </a:pPr>
                      <a:r>
                        <a:rPr lang="en-US" sz="1850" b="1" spc="-15" dirty="0">
                          <a:solidFill>
                            <a:srgbClr val="FFFFFF"/>
                          </a:solidFill>
                          <a:latin typeface="Corbel"/>
                          <a:cs typeface="Corbel"/>
                        </a:rPr>
                        <a:t>RTD </a:t>
                      </a:r>
                      <a:r>
                        <a:rPr lang="he-IL" sz="1850" b="1" spc="-15" dirty="0">
                          <a:solidFill>
                            <a:srgbClr val="FFFFFF"/>
                          </a:solidFill>
                          <a:latin typeface="Corbel"/>
                          <a:cs typeface="Corbel"/>
                        </a:rPr>
                        <a:t>ברוטו (</a:t>
                      </a:r>
                      <a:r>
                        <a:rPr lang="en-US" sz="1850" b="1" spc="-15" dirty="0">
                          <a:solidFill>
                            <a:srgbClr val="FFFFFF"/>
                          </a:solidFill>
                          <a:latin typeface="Corbel"/>
                          <a:cs typeface="Corbel"/>
                        </a:rPr>
                        <a:t>CHF)</a:t>
                      </a:r>
                    </a:p>
                    <a:p>
                      <a:pPr marL="94615" marR="105410">
                        <a:lnSpc>
                          <a:spcPct val="102600"/>
                        </a:lnSpc>
                        <a:spcBef>
                          <a:spcPts val="325"/>
                        </a:spcBef>
                      </a:pPr>
                      <a:r>
                        <a:rPr lang="en-US" sz="1850" b="1" spc="-15" dirty="0">
                          <a:solidFill>
                            <a:srgbClr val="FFFFFF"/>
                          </a:solidFill>
                          <a:latin typeface="Corbel"/>
                          <a:cs typeface="Corbel"/>
                        </a:rPr>
                        <a:t> </a:t>
                      </a:r>
                    </a:p>
                  </a:txBody>
                  <a:tcPr marL="0" marR="0" marT="4127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3DACFF"/>
                    </a:solidFill>
                  </a:tcPr>
                </a:tc>
                <a:tc>
                  <a:txBody>
                    <a:bodyPr/>
                    <a:lstStyle/>
                    <a:p>
                      <a:pPr marL="94615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lang="en-US" sz="1850" b="1" spc="-15" dirty="0">
                          <a:solidFill>
                            <a:srgbClr val="FFFFFF"/>
                          </a:solidFill>
                          <a:latin typeface="Corbel"/>
                          <a:cs typeface="Corbel"/>
                        </a:rPr>
                        <a:t>RDT </a:t>
                      </a:r>
                      <a:r>
                        <a:rPr lang="he-IL" sz="1850" b="1" spc="-15" dirty="0">
                          <a:solidFill>
                            <a:srgbClr val="FFFFFF"/>
                          </a:solidFill>
                          <a:latin typeface="Corbel"/>
                          <a:cs typeface="Corbel"/>
                        </a:rPr>
                        <a:t>ברוטו</a:t>
                      </a:r>
                    </a:p>
                    <a:p>
                      <a:pPr marL="94615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lang="he-IL" sz="1850" b="1" spc="-15" dirty="0">
                          <a:solidFill>
                            <a:srgbClr val="FFFFFF"/>
                          </a:solidFill>
                          <a:latin typeface="Corbel"/>
                          <a:cs typeface="Corbel"/>
                        </a:rPr>
                        <a:t>מחוץ לעונה (</a:t>
                      </a:r>
                      <a:r>
                        <a:rPr lang="en-US" sz="1850" b="1" spc="-15" dirty="0">
                          <a:solidFill>
                            <a:srgbClr val="FFFFFF"/>
                          </a:solidFill>
                          <a:latin typeface="Corbel"/>
                          <a:cs typeface="Corbel"/>
                        </a:rPr>
                        <a:t>CHF)</a:t>
                      </a:r>
                      <a:endParaRPr sz="1850" dirty="0">
                        <a:latin typeface="Corbel"/>
                        <a:cs typeface="Corbel"/>
                      </a:endParaRPr>
                    </a:p>
                  </a:txBody>
                  <a:tcPr marL="0" marR="0" marT="4889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3DACFF"/>
                    </a:solidFill>
                  </a:tcPr>
                </a:tc>
                <a:tc>
                  <a:txBody>
                    <a:bodyPr/>
                    <a:lstStyle/>
                    <a:p>
                      <a:pPr marL="94615" marR="408940">
                        <a:lnSpc>
                          <a:spcPct val="102600"/>
                        </a:lnSpc>
                        <a:spcBef>
                          <a:spcPts val="325"/>
                        </a:spcBef>
                      </a:pPr>
                      <a:r>
                        <a:rPr lang="en-US" sz="1850" b="1" spc="-15" dirty="0">
                          <a:solidFill>
                            <a:srgbClr val="FFFFFF"/>
                          </a:solidFill>
                          <a:latin typeface="Corbel"/>
                          <a:cs typeface="Corbel"/>
                        </a:rPr>
                        <a:t>RTD </a:t>
                      </a:r>
                      <a:r>
                        <a:rPr lang="he-IL" sz="1850" b="1" spc="-15" dirty="0">
                          <a:solidFill>
                            <a:srgbClr val="FFFFFF"/>
                          </a:solidFill>
                          <a:latin typeface="Corbel"/>
                          <a:cs typeface="Corbel"/>
                        </a:rPr>
                        <a:t>ברוטו / שנה (</a:t>
                      </a:r>
                      <a:r>
                        <a:rPr lang="en-US" sz="1850" b="1" spc="-15" dirty="0">
                          <a:solidFill>
                            <a:srgbClr val="FFFFFF"/>
                          </a:solidFill>
                          <a:latin typeface="Corbel"/>
                          <a:cs typeface="Corbel"/>
                        </a:rPr>
                        <a:t>CHF)</a:t>
                      </a:r>
                    </a:p>
                    <a:p>
                      <a:pPr marL="94615" marR="408940">
                        <a:lnSpc>
                          <a:spcPct val="102600"/>
                        </a:lnSpc>
                        <a:spcBef>
                          <a:spcPts val="325"/>
                        </a:spcBef>
                      </a:pPr>
                      <a:r>
                        <a:rPr lang="en-US" sz="1850" b="1" spc="-15" dirty="0">
                          <a:solidFill>
                            <a:srgbClr val="FFFFFF"/>
                          </a:solidFill>
                          <a:latin typeface="Corbel"/>
                          <a:cs typeface="Corbel"/>
                        </a:rPr>
                        <a:t> </a:t>
                      </a:r>
                    </a:p>
                  </a:txBody>
                  <a:tcPr marL="0" marR="0" marT="4127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3DA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3875">
                <a:tc>
                  <a:txBody>
                    <a:bodyPr/>
                    <a:lstStyle/>
                    <a:p>
                      <a:pPr marL="94615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850" dirty="0">
                          <a:latin typeface="Corbel"/>
                          <a:cs typeface="Corbel"/>
                        </a:rPr>
                        <a:t>N</a:t>
                      </a:r>
                      <a:endParaRPr sz="1850">
                        <a:latin typeface="Corbel"/>
                        <a:cs typeface="Corbel"/>
                      </a:endParaRPr>
                    </a:p>
                  </a:txBody>
                  <a:tcPr marL="0" marR="0" marT="4889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D6E5FF"/>
                    </a:solidFill>
                  </a:tcPr>
                </a:tc>
                <a:tc>
                  <a:txBody>
                    <a:bodyPr/>
                    <a:lstStyle/>
                    <a:p>
                      <a:pPr marL="94615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850" spc="5" dirty="0">
                          <a:latin typeface="Corbel"/>
                          <a:cs typeface="Corbel"/>
                        </a:rPr>
                        <a:t>30%+8%</a:t>
                      </a:r>
                      <a:r>
                        <a:rPr sz="1850" spc="-15" dirty="0">
                          <a:latin typeface="Corbel"/>
                          <a:cs typeface="Corbel"/>
                        </a:rPr>
                        <a:t> </a:t>
                      </a:r>
                      <a:r>
                        <a:rPr sz="1850" spc="-5" dirty="0">
                          <a:latin typeface="Corbel"/>
                          <a:cs typeface="Corbel"/>
                        </a:rPr>
                        <a:t>(HS)</a:t>
                      </a:r>
                      <a:endParaRPr sz="1850">
                        <a:latin typeface="Corbel"/>
                        <a:cs typeface="Corbel"/>
                      </a:endParaRPr>
                    </a:p>
                  </a:txBody>
                  <a:tcPr marL="0" marR="0" marT="4889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D6E5FF"/>
                    </a:solidFill>
                  </a:tcPr>
                </a:tc>
                <a:tc>
                  <a:txBody>
                    <a:bodyPr/>
                    <a:lstStyle/>
                    <a:p>
                      <a:pPr marL="236220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850" spc="-25" dirty="0">
                          <a:latin typeface="Corbel"/>
                          <a:cs typeface="Corbel"/>
                        </a:rPr>
                        <a:t>717’225</a:t>
                      </a:r>
                      <a:endParaRPr sz="1850">
                        <a:latin typeface="Corbel"/>
                        <a:cs typeface="Corbel"/>
                      </a:endParaRPr>
                    </a:p>
                  </a:txBody>
                  <a:tcPr marL="0" marR="0" marT="4889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D6E5FF"/>
                    </a:solidFill>
                  </a:tcPr>
                </a:tc>
                <a:tc>
                  <a:txBody>
                    <a:bodyPr/>
                    <a:lstStyle/>
                    <a:p>
                      <a:pPr marL="283845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850" dirty="0">
                          <a:latin typeface="Corbel"/>
                          <a:cs typeface="Corbel"/>
                        </a:rPr>
                        <a:t>191’260</a:t>
                      </a:r>
                      <a:endParaRPr sz="1850">
                        <a:latin typeface="Corbel"/>
                        <a:cs typeface="Corbel"/>
                      </a:endParaRPr>
                    </a:p>
                  </a:txBody>
                  <a:tcPr marL="0" marR="0" marT="4889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D6E5FF"/>
                    </a:solidFill>
                  </a:tcPr>
                </a:tc>
                <a:tc>
                  <a:txBody>
                    <a:bodyPr/>
                    <a:lstStyle/>
                    <a:p>
                      <a:pPr marR="549275" algn="r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850" dirty="0">
                          <a:latin typeface="Corbel"/>
                          <a:cs typeface="Corbel"/>
                        </a:rPr>
                        <a:t>90</a:t>
                      </a:r>
                      <a:r>
                        <a:rPr sz="1850" spc="-5" dirty="0">
                          <a:latin typeface="Corbel"/>
                          <a:cs typeface="Corbel"/>
                        </a:rPr>
                        <a:t>8’</a:t>
                      </a:r>
                      <a:r>
                        <a:rPr sz="1850" dirty="0">
                          <a:latin typeface="Corbel"/>
                          <a:cs typeface="Corbel"/>
                        </a:rPr>
                        <a:t>4</a:t>
                      </a:r>
                      <a:r>
                        <a:rPr sz="1850" spc="-5" dirty="0">
                          <a:latin typeface="Corbel"/>
                          <a:cs typeface="Corbel"/>
                        </a:rPr>
                        <a:t>8</a:t>
                      </a:r>
                      <a:r>
                        <a:rPr sz="1850" dirty="0">
                          <a:latin typeface="Corbel"/>
                          <a:cs typeface="Corbel"/>
                        </a:rPr>
                        <a:t>5</a:t>
                      </a:r>
                      <a:endParaRPr sz="1850">
                        <a:latin typeface="Corbel"/>
                        <a:cs typeface="Corbel"/>
                      </a:endParaRPr>
                    </a:p>
                  </a:txBody>
                  <a:tcPr marL="0" marR="0" marT="4889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D6E5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3875">
                <a:tc>
                  <a:txBody>
                    <a:bodyPr/>
                    <a:lstStyle/>
                    <a:p>
                      <a:pPr marL="94615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850" spc="5" dirty="0">
                          <a:latin typeface="Corbel"/>
                          <a:cs typeface="Corbel"/>
                        </a:rPr>
                        <a:t>N+1</a:t>
                      </a:r>
                      <a:endParaRPr sz="1850" dirty="0">
                        <a:latin typeface="Corbel"/>
                        <a:cs typeface="Corbel"/>
                      </a:endParaRPr>
                    </a:p>
                  </a:txBody>
                  <a:tcPr marL="0" marR="0" marT="4889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CF3FF"/>
                    </a:solidFill>
                  </a:tcPr>
                </a:tc>
                <a:tc>
                  <a:txBody>
                    <a:bodyPr/>
                    <a:lstStyle/>
                    <a:p>
                      <a:pPr marL="94615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850" dirty="0">
                          <a:latin typeface="Corbel"/>
                          <a:cs typeface="Corbel"/>
                        </a:rPr>
                        <a:t>40%+10%(HS)</a:t>
                      </a:r>
                      <a:endParaRPr sz="1850">
                        <a:latin typeface="Corbel"/>
                        <a:cs typeface="Corbel"/>
                      </a:endParaRPr>
                    </a:p>
                  </a:txBody>
                  <a:tcPr marL="0" marR="0" marT="4889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CF3FF"/>
                    </a:solidFill>
                  </a:tcPr>
                </a:tc>
                <a:tc>
                  <a:txBody>
                    <a:bodyPr/>
                    <a:lstStyle/>
                    <a:p>
                      <a:pPr marL="236220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850" spc="5" dirty="0">
                          <a:latin typeface="Corbel"/>
                          <a:cs typeface="Corbel"/>
                        </a:rPr>
                        <a:t>956’300</a:t>
                      </a:r>
                      <a:endParaRPr sz="1850">
                        <a:latin typeface="Corbel"/>
                        <a:cs typeface="Corbel"/>
                      </a:endParaRPr>
                    </a:p>
                  </a:txBody>
                  <a:tcPr marL="0" marR="0" marT="4889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CF3FF"/>
                    </a:solidFill>
                  </a:tcPr>
                </a:tc>
                <a:tc>
                  <a:txBody>
                    <a:bodyPr/>
                    <a:lstStyle/>
                    <a:p>
                      <a:pPr marL="283845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850" spc="-10" dirty="0">
                          <a:latin typeface="Corbel"/>
                          <a:cs typeface="Corbel"/>
                        </a:rPr>
                        <a:t>239’075</a:t>
                      </a:r>
                      <a:endParaRPr sz="1850">
                        <a:latin typeface="Corbel"/>
                        <a:cs typeface="Corbel"/>
                      </a:endParaRPr>
                    </a:p>
                  </a:txBody>
                  <a:tcPr marL="0" marR="0" marT="4889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CF3FF"/>
                    </a:solidFill>
                  </a:tcPr>
                </a:tc>
                <a:tc>
                  <a:txBody>
                    <a:bodyPr/>
                    <a:lstStyle/>
                    <a:p>
                      <a:pPr marR="551180" algn="r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850" spc="-5" dirty="0">
                          <a:latin typeface="Corbel"/>
                          <a:cs typeface="Corbel"/>
                        </a:rPr>
                        <a:t>1’1</a:t>
                      </a:r>
                      <a:r>
                        <a:rPr sz="1850" dirty="0">
                          <a:latin typeface="Corbel"/>
                          <a:cs typeface="Corbel"/>
                        </a:rPr>
                        <a:t>95’3</a:t>
                      </a:r>
                      <a:r>
                        <a:rPr sz="1850" spc="-50" dirty="0">
                          <a:latin typeface="Corbel"/>
                          <a:cs typeface="Corbel"/>
                        </a:rPr>
                        <a:t>7</a:t>
                      </a:r>
                      <a:r>
                        <a:rPr sz="1850" dirty="0">
                          <a:latin typeface="Corbel"/>
                          <a:cs typeface="Corbel"/>
                        </a:rPr>
                        <a:t>5</a:t>
                      </a:r>
                      <a:endParaRPr sz="1850">
                        <a:latin typeface="Corbel"/>
                        <a:cs typeface="Corbel"/>
                      </a:endParaRPr>
                    </a:p>
                  </a:txBody>
                  <a:tcPr marL="0" marR="0" marT="4889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CF3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3875">
                <a:tc>
                  <a:txBody>
                    <a:bodyPr/>
                    <a:lstStyle/>
                    <a:p>
                      <a:pPr marL="94615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850" spc="5" dirty="0">
                          <a:latin typeface="Corbel"/>
                          <a:cs typeface="Corbel"/>
                        </a:rPr>
                        <a:t>N+2</a:t>
                      </a:r>
                      <a:endParaRPr sz="1850">
                        <a:latin typeface="Corbel"/>
                        <a:cs typeface="Corbel"/>
                      </a:endParaRPr>
                    </a:p>
                  </a:txBody>
                  <a:tcPr marL="0" marR="0" marT="4889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D6E5FF"/>
                    </a:solidFill>
                  </a:tcPr>
                </a:tc>
                <a:tc>
                  <a:txBody>
                    <a:bodyPr/>
                    <a:lstStyle/>
                    <a:p>
                      <a:pPr marL="94615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850" dirty="0">
                          <a:latin typeface="Corbel"/>
                          <a:cs typeface="Corbel"/>
                        </a:rPr>
                        <a:t>50%+15%</a:t>
                      </a:r>
                      <a:r>
                        <a:rPr sz="1850" spc="-25" dirty="0">
                          <a:latin typeface="Corbel"/>
                          <a:cs typeface="Corbel"/>
                        </a:rPr>
                        <a:t> </a:t>
                      </a:r>
                      <a:r>
                        <a:rPr sz="1850" spc="-5" dirty="0">
                          <a:latin typeface="Corbel"/>
                          <a:cs typeface="Corbel"/>
                        </a:rPr>
                        <a:t>(HS)</a:t>
                      </a:r>
                      <a:endParaRPr sz="1850">
                        <a:latin typeface="Corbel"/>
                        <a:cs typeface="Corbel"/>
                      </a:endParaRPr>
                    </a:p>
                  </a:txBody>
                  <a:tcPr marL="0" marR="0" marT="4889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D6E5FF"/>
                    </a:solidFill>
                  </a:tcPr>
                </a:tc>
                <a:tc>
                  <a:txBody>
                    <a:bodyPr/>
                    <a:lstStyle/>
                    <a:p>
                      <a:pPr marL="94615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850" spc="-5" dirty="0">
                          <a:latin typeface="Corbel"/>
                          <a:cs typeface="Corbel"/>
                        </a:rPr>
                        <a:t>1’195’375</a:t>
                      </a:r>
                      <a:endParaRPr sz="1850">
                        <a:latin typeface="Corbel"/>
                        <a:cs typeface="Corbel"/>
                      </a:endParaRPr>
                    </a:p>
                  </a:txBody>
                  <a:tcPr marL="0" marR="0" marT="4889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D6E5FF"/>
                    </a:solidFill>
                  </a:tcPr>
                </a:tc>
                <a:tc>
                  <a:txBody>
                    <a:bodyPr/>
                    <a:lstStyle/>
                    <a:p>
                      <a:pPr marL="283845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850" dirty="0">
                          <a:latin typeface="Corbel"/>
                          <a:cs typeface="Corbel"/>
                        </a:rPr>
                        <a:t>358’612</a:t>
                      </a:r>
                      <a:endParaRPr sz="1850">
                        <a:latin typeface="Corbel"/>
                        <a:cs typeface="Corbel"/>
                      </a:endParaRPr>
                    </a:p>
                  </a:txBody>
                  <a:tcPr marL="0" marR="0" marT="4889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D6E5FF"/>
                    </a:solidFill>
                  </a:tcPr>
                </a:tc>
                <a:tc>
                  <a:txBody>
                    <a:bodyPr/>
                    <a:lstStyle/>
                    <a:p>
                      <a:pPr marR="580390" algn="r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850" spc="-5" dirty="0">
                          <a:latin typeface="Corbel"/>
                          <a:cs typeface="Corbel"/>
                        </a:rPr>
                        <a:t>1’</a:t>
                      </a:r>
                      <a:r>
                        <a:rPr sz="1850" dirty="0">
                          <a:latin typeface="Corbel"/>
                          <a:cs typeface="Corbel"/>
                        </a:rPr>
                        <a:t>553</a:t>
                      </a:r>
                      <a:r>
                        <a:rPr sz="1850" spc="-5" dirty="0">
                          <a:latin typeface="Corbel"/>
                          <a:cs typeface="Corbel"/>
                        </a:rPr>
                        <a:t>’</a:t>
                      </a:r>
                      <a:r>
                        <a:rPr sz="1850" dirty="0">
                          <a:latin typeface="Corbel"/>
                          <a:cs typeface="Corbel"/>
                        </a:rPr>
                        <a:t>9</a:t>
                      </a:r>
                      <a:r>
                        <a:rPr sz="1850" spc="-30" dirty="0">
                          <a:latin typeface="Corbel"/>
                          <a:cs typeface="Corbel"/>
                        </a:rPr>
                        <a:t>8</a:t>
                      </a:r>
                      <a:r>
                        <a:rPr sz="1850" dirty="0">
                          <a:latin typeface="Corbel"/>
                          <a:cs typeface="Corbel"/>
                        </a:rPr>
                        <a:t>7</a:t>
                      </a:r>
                    </a:p>
                  </a:txBody>
                  <a:tcPr marL="0" marR="0" marT="4889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D6E5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" name="object 4"/>
          <p:cNvSpPr txBox="1"/>
          <p:nvPr/>
        </p:nvSpPr>
        <p:spPr>
          <a:xfrm>
            <a:off x="1360879" y="5784724"/>
            <a:ext cx="7357109" cy="868186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lang="en-US" sz="1850" spc="-10" dirty="0">
                <a:solidFill>
                  <a:srgbClr val="FFFFFF"/>
                </a:solidFill>
                <a:latin typeface="Corbel"/>
                <a:cs typeface="Corbel"/>
              </a:rPr>
              <a:t>RTD = </a:t>
            </a:r>
            <a:r>
              <a:rPr lang="he-IL" sz="1850" spc="-10" dirty="0">
                <a:solidFill>
                  <a:srgbClr val="FFFFFF"/>
                </a:solidFill>
                <a:latin typeface="Corbel"/>
                <a:cs typeface="Corbel"/>
              </a:rPr>
              <a:t>תשואה</a:t>
            </a:r>
            <a:endParaRPr sz="235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lang="he-IL" sz="1850" dirty="0">
                <a:solidFill>
                  <a:srgbClr val="FFFFFF"/>
                </a:solidFill>
                <a:latin typeface="Corbel"/>
                <a:cs typeface="Corbel"/>
              </a:rPr>
              <a:t>חישוב עבור </a:t>
            </a:r>
            <a:r>
              <a:rPr lang="en-US" sz="1850" dirty="0">
                <a:solidFill>
                  <a:srgbClr val="FFFFFF"/>
                </a:solidFill>
                <a:latin typeface="Corbel"/>
                <a:cs typeface="Corbel"/>
              </a:rPr>
              <a:t>N: 38% X (</a:t>
            </a:r>
            <a:r>
              <a:rPr lang="he-IL" sz="1850" dirty="0">
                <a:solidFill>
                  <a:srgbClr val="FFFFFF"/>
                </a:solidFill>
                <a:latin typeface="Corbel"/>
                <a:cs typeface="Corbel"/>
              </a:rPr>
              <a:t>שנתי </a:t>
            </a:r>
            <a:r>
              <a:rPr lang="en-US" sz="1850" dirty="0">
                <a:solidFill>
                  <a:srgbClr val="FFFFFF"/>
                </a:solidFill>
                <a:latin typeface="Corbel"/>
                <a:cs typeface="Corbel"/>
              </a:rPr>
              <a:t>RTD </a:t>
            </a:r>
            <a:r>
              <a:rPr lang="he-IL" sz="1850" dirty="0">
                <a:solidFill>
                  <a:srgbClr val="FFFFFF"/>
                </a:solidFill>
                <a:latin typeface="Corbel"/>
                <a:cs typeface="Corbel"/>
              </a:rPr>
              <a:t>מקסימלי = 131 מיטות </a:t>
            </a:r>
            <a:r>
              <a:rPr lang="en-US" sz="1850" dirty="0">
                <a:solidFill>
                  <a:srgbClr val="FFFFFF"/>
                </a:solidFill>
                <a:latin typeface="Corbel"/>
                <a:cs typeface="Corbel"/>
              </a:rPr>
              <a:t>X 50. - </a:t>
            </a:r>
            <a:r>
              <a:rPr lang="he-IL" sz="1850" dirty="0">
                <a:solidFill>
                  <a:srgbClr val="FFFFFF"/>
                </a:solidFill>
                <a:latin typeface="Corbel"/>
                <a:cs typeface="Corbel"/>
              </a:rPr>
              <a:t>לכל מיטה </a:t>
            </a:r>
            <a:r>
              <a:rPr lang="en-US" sz="1850" dirty="0">
                <a:solidFill>
                  <a:srgbClr val="FFFFFF"/>
                </a:solidFill>
                <a:latin typeface="Corbel"/>
                <a:cs typeface="Corbel"/>
              </a:rPr>
              <a:t>X 365 </a:t>
            </a:r>
            <a:r>
              <a:rPr lang="he-IL" sz="1850" dirty="0">
                <a:solidFill>
                  <a:srgbClr val="FFFFFF"/>
                </a:solidFill>
                <a:latin typeface="Corbel"/>
                <a:cs typeface="Corbel"/>
              </a:rPr>
              <a:t>לילות)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623256" y="878809"/>
            <a:ext cx="7451090" cy="776494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lang="he-IL" sz="4950" spc="10" dirty="0">
                <a:solidFill>
                  <a:srgbClr val="FF6600"/>
                </a:solidFill>
              </a:rPr>
              <a:t>ניהול המנדט של </a:t>
            </a:r>
            <a:r>
              <a:rPr lang="en-US" sz="4950" spc="10" dirty="0">
                <a:solidFill>
                  <a:srgbClr val="FF6600"/>
                </a:solidFill>
              </a:rPr>
              <a:t>MIP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337297" y="2563850"/>
            <a:ext cx="7050405" cy="2966838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lang="he-IL" sz="2450" spc="15" dirty="0">
                <a:solidFill>
                  <a:srgbClr val="FFFFFF"/>
                </a:solidFill>
                <a:latin typeface="Corbel"/>
                <a:cs typeface="Corbel"/>
              </a:rPr>
              <a:t>המנדט של ההנהלה כולל את העמדות הבאות:</a:t>
            </a:r>
          </a:p>
          <a:p>
            <a:pPr marL="374015" indent="-361315">
              <a:lnSpc>
                <a:spcPct val="100000"/>
              </a:lnSpc>
              <a:spcBef>
                <a:spcPts val="2130"/>
              </a:spcBef>
              <a:buFont typeface="Wingdings 2"/>
              <a:buChar char=""/>
              <a:tabLst>
                <a:tab pos="374015" algn="l"/>
                <a:tab pos="374650" algn="l"/>
              </a:tabLst>
            </a:pPr>
            <a:r>
              <a:rPr lang="he-IL" sz="2450" spc="15" dirty="0">
                <a:solidFill>
                  <a:srgbClr val="FFFFFF"/>
                </a:solidFill>
                <a:latin typeface="Corbel"/>
                <a:cs typeface="Corbel"/>
              </a:rPr>
              <a:t>שכר שנתי של </a:t>
            </a:r>
            <a:r>
              <a:rPr lang="en-US" sz="2450" spc="15" dirty="0" err="1">
                <a:solidFill>
                  <a:srgbClr val="FFFFFF"/>
                </a:solidFill>
                <a:latin typeface="Corbel"/>
                <a:cs typeface="Corbel"/>
              </a:rPr>
              <a:t>Sunimmo</a:t>
            </a:r>
            <a:r>
              <a:rPr lang="en-US" sz="2450" spc="15" dirty="0">
                <a:solidFill>
                  <a:srgbClr val="FFFFFF"/>
                </a:solidFill>
                <a:latin typeface="Corbel"/>
                <a:cs typeface="Corbel"/>
              </a:rPr>
              <a:t> Riviera</a:t>
            </a:r>
          </a:p>
          <a:p>
            <a:pPr marL="374015" indent="-361315">
              <a:lnSpc>
                <a:spcPct val="100000"/>
              </a:lnSpc>
              <a:spcBef>
                <a:spcPts val="2030"/>
              </a:spcBef>
              <a:buFont typeface="Wingdings 2"/>
              <a:buChar char=""/>
              <a:tabLst>
                <a:tab pos="374015" algn="l"/>
                <a:tab pos="374650" algn="l"/>
              </a:tabLst>
            </a:pPr>
            <a:r>
              <a:rPr lang="he-IL" sz="2450" spc="15" dirty="0">
                <a:solidFill>
                  <a:srgbClr val="FFFFFF"/>
                </a:solidFill>
                <a:latin typeface="Corbel"/>
                <a:cs typeface="Corbel"/>
              </a:rPr>
              <a:t>הוצאות שוטפות</a:t>
            </a:r>
          </a:p>
          <a:p>
            <a:pPr marL="374015" indent="-361315">
              <a:lnSpc>
                <a:spcPct val="100000"/>
              </a:lnSpc>
              <a:spcBef>
                <a:spcPts val="2130"/>
              </a:spcBef>
              <a:buFont typeface="Wingdings 2"/>
              <a:buChar char=""/>
              <a:tabLst>
                <a:tab pos="374015" algn="l"/>
                <a:tab pos="374650" algn="l"/>
              </a:tabLst>
            </a:pPr>
            <a:r>
              <a:rPr lang="he-IL" sz="2450" spc="15" dirty="0">
                <a:solidFill>
                  <a:srgbClr val="FFFFFF"/>
                </a:solidFill>
                <a:latin typeface="Corbel"/>
                <a:cs typeface="Corbel"/>
              </a:rPr>
              <a:t>תחנת הניקיון</a:t>
            </a:r>
          </a:p>
          <a:p>
            <a:pPr marL="374015" indent="-361315">
              <a:lnSpc>
                <a:spcPct val="100000"/>
              </a:lnSpc>
              <a:spcBef>
                <a:spcPts val="2135"/>
              </a:spcBef>
              <a:buFont typeface="Wingdings 2"/>
              <a:buChar char=""/>
              <a:tabLst>
                <a:tab pos="374015" algn="l"/>
                <a:tab pos="374650" algn="l"/>
              </a:tabLst>
            </a:pPr>
            <a:r>
              <a:rPr lang="he-IL" sz="2450" spc="15" dirty="0">
                <a:solidFill>
                  <a:srgbClr val="FFFFFF"/>
                </a:solidFill>
                <a:latin typeface="Corbel"/>
                <a:cs typeface="Corbel"/>
              </a:rPr>
              <a:t>עמדות פקידת קבלה 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494489" y="878809"/>
            <a:ext cx="5705475" cy="776494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lang="he-IL" sz="4950" spc="5" dirty="0"/>
              <a:t>עמלות בגין ניהול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337295" y="1919676"/>
            <a:ext cx="7111365" cy="4271297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lang="he-IL" sz="2450" spc="15" dirty="0">
                <a:solidFill>
                  <a:srgbClr val="FFFFFF"/>
                </a:solidFill>
                <a:latin typeface="Corbel"/>
                <a:cs typeface="Corbel"/>
              </a:rPr>
              <a:t>ההטבות של ההנהלה מחולקות כדלקמן:</a:t>
            </a:r>
          </a:p>
          <a:p>
            <a:pPr marL="12700">
              <a:lnSpc>
                <a:spcPct val="100000"/>
              </a:lnSpc>
              <a:spcBef>
                <a:spcPts val="2130"/>
              </a:spcBef>
              <a:buFont typeface="Wingdings 2"/>
              <a:buChar char=""/>
              <a:tabLst>
                <a:tab pos="374015" algn="l"/>
                <a:tab pos="374650" algn="l"/>
              </a:tabLst>
            </a:pPr>
            <a:r>
              <a:rPr lang="he-IL" sz="2450" spc="10" dirty="0">
                <a:solidFill>
                  <a:srgbClr val="FFFFFF"/>
                </a:solidFill>
                <a:latin typeface="Corbel"/>
                <a:cs typeface="Corbel"/>
              </a:rPr>
              <a:t>ניהול אדמיניסטרטיבי: 25% מהפעילות</a:t>
            </a:r>
          </a:p>
          <a:p>
            <a:pPr marL="12700">
              <a:lnSpc>
                <a:spcPct val="100000"/>
              </a:lnSpc>
              <a:spcBef>
                <a:spcPts val="2130"/>
              </a:spcBef>
              <a:buFont typeface="Wingdings 2"/>
              <a:buChar char=""/>
              <a:tabLst>
                <a:tab pos="374015" algn="l"/>
                <a:tab pos="374650" algn="l"/>
              </a:tabLst>
            </a:pPr>
            <a:r>
              <a:rPr lang="he-IL" sz="2450" spc="10" dirty="0">
                <a:solidFill>
                  <a:srgbClr val="FFFFFF"/>
                </a:solidFill>
                <a:latin typeface="Corbel"/>
                <a:cs typeface="Corbel"/>
              </a:rPr>
              <a:t>ניהול טכני: 25% מהפעילות</a:t>
            </a:r>
          </a:p>
          <a:p>
            <a:pPr marL="12700">
              <a:lnSpc>
                <a:spcPct val="100000"/>
              </a:lnSpc>
              <a:spcBef>
                <a:spcPts val="2030"/>
              </a:spcBef>
              <a:buFont typeface="Wingdings 2"/>
              <a:buChar char=""/>
              <a:tabLst>
                <a:tab pos="374015" algn="l"/>
                <a:tab pos="374650" algn="l"/>
              </a:tabLst>
            </a:pPr>
            <a:r>
              <a:rPr lang="he-IL" sz="2450" spc="10" dirty="0">
                <a:solidFill>
                  <a:srgbClr val="FFFFFF"/>
                </a:solidFill>
                <a:latin typeface="Corbel"/>
                <a:cs typeface="Corbel"/>
              </a:rPr>
              <a:t>ניהול פיננסי וחשבונאי: 20% מהפעילות</a:t>
            </a:r>
          </a:p>
          <a:p>
            <a:pPr marL="12700" marR="2342515">
              <a:lnSpc>
                <a:spcPct val="172500"/>
              </a:lnSpc>
              <a:buFont typeface="Wingdings 2"/>
              <a:buChar char=""/>
              <a:tabLst>
                <a:tab pos="374015" algn="l"/>
                <a:tab pos="374650" algn="l"/>
              </a:tabLst>
            </a:pPr>
            <a:r>
              <a:rPr lang="he-IL" sz="2450" spc="15" dirty="0">
                <a:solidFill>
                  <a:srgbClr val="FFFFFF"/>
                </a:solidFill>
                <a:latin typeface="Corbel"/>
                <a:cs typeface="Corbel"/>
              </a:rPr>
              <a:t>30% מהפעילות: שכר שנתי: 20,000 פרנק שוויצרי.</a:t>
            </a:r>
          </a:p>
          <a:p>
            <a:pPr marL="12700">
              <a:lnSpc>
                <a:spcPct val="100000"/>
              </a:lnSpc>
              <a:spcBef>
                <a:spcPts val="2135"/>
              </a:spcBef>
            </a:pPr>
            <a:r>
              <a:rPr lang="he-IL" sz="2450" spc="10" dirty="0">
                <a:solidFill>
                  <a:srgbClr val="FFFFFF"/>
                </a:solidFill>
                <a:latin typeface="Corbel"/>
                <a:cs typeface="Corbel"/>
              </a:rPr>
              <a:t>או: 20'000 .-- / 1325 </a:t>
            </a:r>
            <a:r>
              <a:rPr lang="en-US" sz="2450" spc="10" dirty="0">
                <a:solidFill>
                  <a:srgbClr val="FFFFFF"/>
                </a:solidFill>
                <a:latin typeface="Corbel"/>
                <a:cs typeface="Corbel"/>
              </a:rPr>
              <a:t>M2 / 12 </a:t>
            </a:r>
            <a:r>
              <a:rPr lang="he-IL" sz="2450" spc="10" dirty="0">
                <a:solidFill>
                  <a:srgbClr val="FFFFFF"/>
                </a:solidFill>
                <a:latin typeface="Corbel"/>
                <a:cs typeface="Corbel"/>
              </a:rPr>
              <a:t>חודשים = 1.25 / </a:t>
            </a:r>
            <a:r>
              <a:rPr lang="en-US" sz="2450" spc="10" dirty="0">
                <a:solidFill>
                  <a:srgbClr val="FFFFFF"/>
                </a:solidFill>
                <a:latin typeface="Corbel"/>
                <a:cs typeface="Corbel"/>
              </a:rPr>
              <a:t>M2 / </a:t>
            </a:r>
            <a:r>
              <a:rPr lang="he-IL" sz="2450" spc="10" dirty="0">
                <a:solidFill>
                  <a:srgbClr val="FFFFFF"/>
                </a:solidFill>
                <a:latin typeface="Corbel"/>
                <a:cs typeface="Corbel"/>
              </a:rPr>
              <a:t>חודש</a:t>
            </a:r>
          </a:p>
        </p:txBody>
      </p:sp>
      <p:sp>
        <p:nvSpPr>
          <p:cNvPr id="4" name="object 4"/>
          <p:cNvSpPr/>
          <p:nvPr/>
        </p:nvSpPr>
        <p:spPr>
          <a:xfrm>
            <a:off x="7992688" y="6226231"/>
            <a:ext cx="831272" cy="77308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028639" y="5475599"/>
            <a:ext cx="757266" cy="70065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8028639" y="5475599"/>
            <a:ext cx="757555" cy="701040"/>
          </a:xfrm>
          <a:custGeom>
            <a:avLst/>
            <a:gdLst/>
            <a:ahLst/>
            <a:cxnLst/>
            <a:rect l="l" t="t" r="r" b="b"/>
            <a:pathLst>
              <a:path w="757554" h="701039">
                <a:moveTo>
                  <a:pt x="757123" y="397547"/>
                </a:moveTo>
                <a:lnTo>
                  <a:pt x="754029" y="377444"/>
                </a:lnTo>
                <a:lnTo>
                  <a:pt x="744924" y="357847"/>
                </a:lnTo>
                <a:lnTo>
                  <a:pt x="709755" y="320482"/>
                </a:lnTo>
                <a:lnTo>
                  <a:pt x="653753" y="286075"/>
                </a:lnTo>
                <a:lnTo>
                  <a:pt x="618608" y="270176"/>
                </a:lnTo>
                <a:lnTo>
                  <a:pt x="579057" y="255250"/>
                </a:lnTo>
                <a:lnTo>
                  <a:pt x="535367" y="241376"/>
                </a:lnTo>
                <a:lnTo>
                  <a:pt x="487805" y="228631"/>
                </a:lnTo>
                <a:lnTo>
                  <a:pt x="436638" y="217093"/>
                </a:lnTo>
                <a:lnTo>
                  <a:pt x="382134" y="206841"/>
                </a:lnTo>
                <a:lnTo>
                  <a:pt x="324561" y="197952"/>
                </a:lnTo>
                <a:lnTo>
                  <a:pt x="264185" y="190505"/>
                </a:lnTo>
                <a:lnTo>
                  <a:pt x="201273" y="184577"/>
                </a:lnTo>
                <a:lnTo>
                  <a:pt x="136094" y="180246"/>
                </a:lnTo>
                <a:lnTo>
                  <a:pt x="68913" y="177590"/>
                </a:lnTo>
                <a:lnTo>
                  <a:pt x="0" y="176687"/>
                </a:lnTo>
                <a:lnTo>
                  <a:pt x="0" y="0"/>
                </a:lnTo>
                <a:lnTo>
                  <a:pt x="68913" y="902"/>
                </a:lnTo>
                <a:lnTo>
                  <a:pt x="136094" y="3558"/>
                </a:lnTo>
                <a:lnTo>
                  <a:pt x="201273" y="7889"/>
                </a:lnTo>
                <a:lnTo>
                  <a:pt x="264185" y="13817"/>
                </a:lnTo>
                <a:lnTo>
                  <a:pt x="324561" y="21264"/>
                </a:lnTo>
                <a:lnTo>
                  <a:pt x="382134" y="30153"/>
                </a:lnTo>
                <a:lnTo>
                  <a:pt x="436638" y="40405"/>
                </a:lnTo>
                <a:lnTo>
                  <a:pt x="487805" y="51943"/>
                </a:lnTo>
                <a:lnTo>
                  <a:pt x="535367" y="64688"/>
                </a:lnTo>
                <a:lnTo>
                  <a:pt x="579057" y="78562"/>
                </a:lnTo>
                <a:lnTo>
                  <a:pt x="618608" y="93488"/>
                </a:lnTo>
                <a:lnTo>
                  <a:pt x="653753" y="109387"/>
                </a:lnTo>
                <a:lnTo>
                  <a:pt x="709755" y="143794"/>
                </a:lnTo>
                <a:lnTo>
                  <a:pt x="744924" y="181159"/>
                </a:lnTo>
                <a:lnTo>
                  <a:pt x="757123" y="220859"/>
                </a:lnTo>
                <a:lnTo>
                  <a:pt x="757123" y="397547"/>
                </a:lnTo>
                <a:lnTo>
                  <a:pt x="753500" y="419209"/>
                </a:lnTo>
                <a:lnTo>
                  <a:pt x="742834" y="440350"/>
                </a:lnTo>
                <a:lnTo>
                  <a:pt x="701597" y="480617"/>
                </a:lnTo>
                <a:lnTo>
                  <a:pt x="635853" y="517447"/>
                </a:lnTo>
                <a:lnTo>
                  <a:pt x="594554" y="534290"/>
                </a:lnTo>
                <a:lnTo>
                  <a:pt x="548045" y="549935"/>
                </a:lnTo>
                <a:lnTo>
                  <a:pt x="496630" y="564268"/>
                </a:lnTo>
                <a:lnTo>
                  <a:pt x="440615" y="577177"/>
                </a:lnTo>
                <a:lnTo>
                  <a:pt x="380306" y="588549"/>
                </a:lnTo>
                <a:lnTo>
                  <a:pt x="316007" y="598270"/>
                </a:lnTo>
                <a:lnTo>
                  <a:pt x="248024" y="606228"/>
                </a:lnTo>
                <a:lnTo>
                  <a:pt x="176662" y="612310"/>
                </a:lnTo>
                <a:lnTo>
                  <a:pt x="176662" y="700655"/>
                </a:lnTo>
                <a:lnTo>
                  <a:pt x="0" y="530063"/>
                </a:lnTo>
                <a:lnTo>
                  <a:pt x="176662" y="347279"/>
                </a:lnTo>
                <a:lnTo>
                  <a:pt x="176662" y="435623"/>
                </a:lnTo>
                <a:lnTo>
                  <a:pt x="238594" y="430468"/>
                </a:lnTo>
                <a:lnTo>
                  <a:pt x="298318" y="423856"/>
                </a:lnTo>
                <a:lnTo>
                  <a:pt x="355576" y="415850"/>
                </a:lnTo>
                <a:lnTo>
                  <a:pt x="410110" y="406514"/>
                </a:lnTo>
                <a:lnTo>
                  <a:pt x="461662" y="395911"/>
                </a:lnTo>
                <a:lnTo>
                  <a:pt x="509975" y="384103"/>
                </a:lnTo>
                <a:lnTo>
                  <a:pt x="554789" y="371153"/>
                </a:lnTo>
                <a:lnTo>
                  <a:pt x="595849" y="357126"/>
                </a:lnTo>
                <a:lnTo>
                  <a:pt x="632895" y="342083"/>
                </a:lnTo>
                <a:lnTo>
                  <a:pt x="665669" y="326088"/>
                </a:lnTo>
                <a:lnTo>
                  <a:pt x="693915" y="309203"/>
                </a:lnTo>
              </a:path>
            </a:pathLst>
          </a:custGeom>
          <a:ln w="32863">
            <a:solidFill>
              <a:srgbClr val="37AC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017763" y="878809"/>
            <a:ext cx="2659380" cy="776494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lang="he-IL" sz="4950" spc="5" dirty="0"/>
              <a:t>הבהרות</a:t>
            </a:r>
            <a:endParaRPr sz="4950" dirty="0"/>
          </a:p>
        </p:txBody>
      </p:sp>
      <p:sp>
        <p:nvSpPr>
          <p:cNvPr id="3" name="object 3"/>
          <p:cNvSpPr txBox="1"/>
          <p:nvPr/>
        </p:nvSpPr>
        <p:spPr>
          <a:xfrm>
            <a:off x="1337297" y="2563850"/>
            <a:ext cx="7804150" cy="19139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80365" marR="5080" indent="-367665">
              <a:lnSpc>
                <a:spcPct val="100299"/>
              </a:lnSpc>
              <a:spcBef>
                <a:spcPts val="125"/>
              </a:spcBef>
              <a:buFont typeface="Wingdings 2"/>
              <a:buChar char=""/>
              <a:tabLst>
                <a:tab pos="374015" algn="l"/>
                <a:tab pos="374650" algn="l"/>
              </a:tabLst>
            </a:pPr>
            <a:r>
              <a:rPr lang="he-IL" sz="2450" spc="10" dirty="0">
                <a:solidFill>
                  <a:srgbClr val="FFFFFF"/>
                </a:solidFill>
                <a:latin typeface="Corbel"/>
                <a:cs typeface="Corbel"/>
              </a:rPr>
              <a:t>מנדט של ניהול הוקמה במשך 5 שנים מינימום, מתחדשת בשתיקה. מנדט הניתן לגינוי פעם בשנה עם הודעה של 6 חודשים.</a:t>
            </a:r>
          </a:p>
          <a:p>
            <a:pPr marL="380365" marR="5080" indent="-367665">
              <a:lnSpc>
                <a:spcPct val="100299"/>
              </a:lnSpc>
              <a:spcBef>
                <a:spcPts val="125"/>
              </a:spcBef>
              <a:buFont typeface="Wingdings 2"/>
              <a:buChar char=""/>
              <a:tabLst>
                <a:tab pos="374015" algn="l"/>
                <a:tab pos="374650" algn="l"/>
              </a:tabLst>
            </a:pPr>
            <a:r>
              <a:rPr lang="he-IL" sz="2450" spc="10" dirty="0">
                <a:solidFill>
                  <a:srgbClr val="FFFFFF"/>
                </a:solidFill>
                <a:latin typeface="Corbel"/>
                <a:cs typeface="Corbel"/>
              </a:rPr>
              <a:t>הפרשה של 10,000 פרנק שוויצרי. - תידרש במקרה של הסכם חוזי למנדט (רק בשנה הראשונה ונוכה מן העמלות במאזן)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915165" y="878809"/>
            <a:ext cx="4864735" cy="776494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lang="he-IL" sz="4950" spc="5" dirty="0"/>
              <a:t>חיובים שוטפים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337295" y="1919676"/>
            <a:ext cx="8128634" cy="490583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374015" indent="-361315">
              <a:lnSpc>
                <a:spcPct val="100000"/>
              </a:lnSpc>
              <a:spcBef>
                <a:spcPts val="135"/>
              </a:spcBef>
              <a:buFont typeface="Wingdings 2"/>
              <a:buChar char=""/>
              <a:tabLst>
                <a:tab pos="374015" algn="l"/>
                <a:tab pos="374650" algn="l"/>
              </a:tabLst>
            </a:pPr>
            <a:r>
              <a:rPr lang="he-IL" sz="2450" spc="15" dirty="0">
                <a:solidFill>
                  <a:srgbClr val="FFFFFF"/>
                </a:solidFill>
                <a:latin typeface="Corbel"/>
                <a:cs typeface="Corbel"/>
              </a:rPr>
              <a:t>גיל </a:t>
            </a:r>
            <a:r>
              <a:rPr lang="en-US" sz="2450" spc="15" dirty="0">
                <a:solidFill>
                  <a:srgbClr val="FFFFFF"/>
                </a:solidFill>
                <a:latin typeface="Corbel"/>
                <a:cs typeface="Corbel"/>
              </a:rPr>
              <a:t>ff </a:t>
            </a:r>
            <a:r>
              <a:rPr lang="he-IL" sz="2450" spc="15" dirty="0">
                <a:solidFill>
                  <a:srgbClr val="FFFFFF"/>
                </a:solidFill>
                <a:latin typeface="Corbel"/>
                <a:cs typeface="Corbel"/>
              </a:rPr>
              <a:t>צ'או</a:t>
            </a:r>
          </a:p>
          <a:p>
            <a:pPr marL="374015" indent="-361315">
              <a:lnSpc>
                <a:spcPct val="100000"/>
              </a:lnSpc>
              <a:spcBef>
                <a:spcPts val="2130"/>
              </a:spcBef>
              <a:buFont typeface="Wingdings 2"/>
              <a:buChar char=""/>
              <a:tabLst>
                <a:tab pos="374015" algn="l"/>
                <a:tab pos="374650" algn="l"/>
              </a:tabLst>
            </a:pPr>
            <a:r>
              <a:rPr lang="he-IL" sz="2450" spc="15" dirty="0">
                <a:solidFill>
                  <a:srgbClr val="FFFFFF"/>
                </a:solidFill>
                <a:latin typeface="Corbel"/>
                <a:cs typeface="Corbel"/>
              </a:rPr>
              <a:t>מים חמים מקומיים</a:t>
            </a:r>
          </a:p>
          <a:p>
            <a:pPr marL="374015" indent="-361315">
              <a:lnSpc>
                <a:spcPct val="100000"/>
              </a:lnSpc>
              <a:spcBef>
                <a:spcPts val="2130"/>
              </a:spcBef>
              <a:buFont typeface="Wingdings 2"/>
              <a:buChar char=""/>
              <a:tabLst>
                <a:tab pos="374015" algn="l"/>
                <a:tab pos="374650" algn="l"/>
              </a:tabLst>
            </a:pPr>
            <a:r>
              <a:rPr lang="he-IL" sz="2450" spc="15" dirty="0">
                <a:solidFill>
                  <a:srgbClr val="FFFFFF"/>
                </a:solidFill>
                <a:latin typeface="Corbel"/>
                <a:cs typeface="Corbel"/>
              </a:rPr>
              <a:t>מים קרים</a:t>
            </a:r>
          </a:p>
          <a:p>
            <a:pPr marL="374015" indent="-361315">
              <a:lnSpc>
                <a:spcPct val="100000"/>
              </a:lnSpc>
              <a:spcBef>
                <a:spcPts val="2030"/>
              </a:spcBef>
              <a:buFont typeface="Wingdings 2"/>
              <a:buChar char=""/>
              <a:tabLst>
                <a:tab pos="374015" algn="l"/>
                <a:tab pos="374650" algn="l"/>
              </a:tabLst>
            </a:pPr>
            <a:r>
              <a:rPr lang="he-IL" sz="2450" spc="10" dirty="0">
                <a:solidFill>
                  <a:srgbClr val="FFFFFF"/>
                </a:solidFill>
                <a:latin typeface="Corbel"/>
                <a:cs typeface="Corbel"/>
              </a:rPr>
              <a:t>חשמל חלקים פרטיים ופרטיים</a:t>
            </a:r>
          </a:p>
          <a:p>
            <a:pPr marL="374015" indent="-361315">
              <a:lnSpc>
                <a:spcPct val="100000"/>
              </a:lnSpc>
              <a:spcBef>
                <a:spcPts val="2135"/>
              </a:spcBef>
              <a:buFont typeface="Wingdings 2"/>
              <a:buChar char=""/>
              <a:tabLst>
                <a:tab pos="374015" algn="l"/>
                <a:tab pos="374650" algn="l"/>
              </a:tabLst>
            </a:pPr>
            <a:r>
              <a:rPr lang="he-IL" sz="2450" spc="10" dirty="0">
                <a:solidFill>
                  <a:srgbClr val="FFFFFF"/>
                </a:solidFill>
                <a:latin typeface="Corbel"/>
                <a:cs typeface="Corbel"/>
              </a:rPr>
              <a:t>אחזקת חוזים שונים: מעלית, חימום, ביטוח</a:t>
            </a:r>
          </a:p>
          <a:p>
            <a:pPr marL="374015" indent="-361315">
              <a:lnSpc>
                <a:spcPct val="100000"/>
              </a:lnSpc>
              <a:spcBef>
                <a:spcPts val="2130"/>
              </a:spcBef>
              <a:buFont typeface="Wingdings 2"/>
              <a:buChar char=""/>
              <a:tabLst>
                <a:tab pos="374015" algn="l"/>
                <a:tab pos="374650" algn="l"/>
              </a:tabLst>
            </a:pPr>
            <a:r>
              <a:rPr lang="he-IL" sz="2450" spc="15" dirty="0">
                <a:solidFill>
                  <a:srgbClr val="FFFFFF"/>
                </a:solidFill>
                <a:latin typeface="Corbel"/>
                <a:cs typeface="Corbel"/>
              </a:rPr>
              <a:t>קרן שיפוץ ו- </a:t>
            </a:r>
            <a:r>
              <a:rPr lang="en-US" sz="2450" spc="15" dirty="0">
                <a:solidFill>
                  <a:srgbClr val="FFFFFF"/>
                </a:solidFill>
                <a:latin typeface="Corbel"/>
                <a:cs typeface="Corbel"/>
              </a:rPr>
              <a:t>Wi Fi </a:t>
            </a:r>
            <a:r>
              <a:rPr lang="he-IL" sz="2450" spc="15" dirty="0">
                <a:solidFill>
                  <a:srgbClr val="FFFFFF"/>
                </a:solidFill>
                <a:latin typeface="Corbel"/>
                <a:cs typeface="Corbel"/>
              </a:rPr>
              <a:t>לא כלולים</a:t>
            </a:r>
          </a:p>
          <a:p>
            <a:pPr marL="5042535">
              <a:lnSpc>
                <a:spcPct val="100000"/>
              </a:lnSpc>
              <a:spcBef>
                <a:spcPts val="2135"/>
              </a:spcBef>
            </a:pPr>
            <a:r>
              <a:rPr lang="en-US" sz="2450" spc="10" dirty="0">
                <a:solidFill>
                  <a:srgbClr val="FFFFFF"/>
                </a:solidFill>
                <a:latin typeface="Corbel"/>
                <a:cs typeface="Corbel"/>
              </a:rPr>
              <a:t>3.80 / m2 / </a:t>
            </a:r>
            <a:r>
              <a:rPr lang="he-IL" sz="2450" spc="10" dirty="0">
                <a:solidFill>
                  <a:srgbClr val="FFFFFF"/>
                </a:solidFill>
                <a:latin typeface="Corbel"/>
                <a:cs typeface="Corbel"/>
              </a:rPr>
              <a:t>חודש</a:t>
            </a:r>
          </a:p>
          <a:p>
            <a:pPr marL="5042535">
              <a:lnSpc>
                <a:spcPct val="100000"/>
              </a:lnSpc>
              <a:spcBef>
                <a:spcPts val="2135"/>
              </a:spcBef>
            </a:pPr>
            <a:r>
              <a:rPr lang="he-IL" sz="2450" spc="10" dirty="0">
                <a:solidFill>
                  <a:srgbClr val="FFFFFF"/>
                </a:solidFill>
                <a:latin typeface="Corbel"/>
                <a:cs typeface="Corbel"/>
              </a:rPr>
              <a:t> </a:t>
            </a:r>
          </a:p>
        </p:txBody>
      </p:sp>
      <p:sp>
        <p:nvSpPr>
          <p:cNvPr id="4" name="object 4"/>
          <p:cNvSpPr/>
          <p:nvPr/>
        </p:nvSpPr>
        <p:spPr>
          <a:xfrm>
            <a:off x="8387540" y="6188824"/>
            <a:ext cx="544483" cy="54032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8422974" y="5671219"/>
            <a:ext cx="473202" cy="46857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8422974" y="5671218"/>
            <a:ext cx="473709" cy="468630"/>
          </a:xfrm>
          <a:custGeom>
            <a:avLst/>
            <a:gdLst/>
            <a:ahLst/>
            <a:cxnLst/>
            <a:rect l="l" t="t" r="r" b="b"/>
            <a:pathLst>
              <a:path w="473709" h="468629">
                <a:moveTo>
                  <a:pt x="473201" y="266215"/>
                </a:moveTo>
                <a:lnTo>
                  <a:pt x="468071" y="244360"/>
                </a:lnTo>
                <a:lnTo>
                  <a:pt x="453167" y="223500"/>
                </a:lnTo>
                <a:lnTo>
                  <a:pt x="396966" y="185683"/>
                </a:lnTo>
                <a:lnTo>
                  <a:pt x="357133" y="169183"/>
                </a:lnTo>
                <a:lnTo>
                  <a:pt x="310455" y="154594"/>
                </a:lnTo>
                <a:lnTo>
                  <a:pt x="257663" y="142145"/>
                </a:lnTo>
                <a:lnTo>
                  <a:pt x="199489" y="132063"/>
                </a:lnTo>
                <a:lnTo>
                  <a:pt x="136666" y="124579"/>
                </a:lnTo>
                <a:lnTo>
                  <a:pt x="69926" y="119921"/>
                </a:lnTo>
                <a:lnTo>
                  <a:pt x="0" y="118317"/>
                </a:lnTo>
                <a:lnTo>
                  <a:pt x="0" y="0"/>
                </a:lnTo>
                <a:lnTo>
                  <a:pt x="69926" y="1603"/>
                </a:lnTo>
                <a:lnTo>
                  <a:pt x="136666" y="6261"/>
                </a:lnTo>
                <a:lnTo>
                  <a:pt x="199489" y="13746"/>
                </a:lnTo>
                <a:lnTo>
                  <a:pt x="257663" y="23827"/>
                </a:lnTo>
                <a:lnTo>
                  <a:pt x="310455" y="36276"/>
                </a:lnTo>
                <a:lnTo>
                  <a:pt x="357133" y="50866"/>
                </a:lnTo>
                <a:lnTo>
                  <a:pt x="396966" y="67365"/>
                </a:lnTo>
                <a:lnTo>
                  <a:pt x="453167" y="105182"/>
                </a:lnTo>
                <a:lnTo>
                  <a:pt x="473201" y="147897"/>
                </a:lnTo>
                <a:lnTo>
                  <a:pt x="473201" y="266215"/>
                </a:lnTo>
                <a:lnTo>
                  <a:pt x="467909" y="288333"/>
                </a:lnTo>
                <a:lnTo>
                  <a:pt x="452487" y="309542"/>
                </a:lnTo>
                <a:lnTo>
                  <a:pt x="393987" y="348134"/>
                </a:lnTo>
                <a:lnTo>
                  <a:pt x="352276" y="364964"/>
                </a:lnTo>
                <a:lnTo>
                  <a:pt x="303168" y="379783"/>
                </a:lnTo>
                <a:lnTo>
                  <a:pt x="247347" y="392315"/>
                </a:lnTo>
                <a:lnTo>
                  <a:pt x="185497" y="402284"/>
                </a:lnTo>
                <a:lnTo>
                  <a:pt x="118300" y="409415"/>
                </a:lnTo>
                <a:lnTo>
                  <a:pt x="118300" y="468574"/>
                </a:lnTo>
                <a:lnTo>
                  <a:pt x="0" y="354953"/>
                </a:lnTo>
                <a:lnTo>
                  <a:pt x="118300" y="231939"/>
                </a:lnTo>
                <a:lnTo>
                  <a:pt x="118300" y="291098"/>
                </a:lnTo>
                <a:lnTo>
                  <a:pt x="177076" y="285050"/>
                </a:lnTo>
                <a:lnTo>
                  <a:pt x="232256" y="276755"/>
                </a:lnTo>
                <a:lnTo>
                  <a:pt x="283255" y="266370"/>
                </a:lnTo>
                <a:lnTo>
                  <a:pt x="329485" y="254052"/>
                </a:lnTo>
                <a:lnTo>
                  <a:pt x="370360" y="239955"/>
                </a:lnTo>
                <a:lnTo>
                  <a:pt x="405292" y="224238"/>
                </a:lnTo>
                <a:lnTo>
                  <a:pt x="433696" y="207056"/>
                </a:lnTo>
              </a:path>
            </a:pathLst>
          </a:custGeom>
          <a:ln w="32863">
            <a:solidFill>
              <a:srgbClr val="37AC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54316" y="878809"/>
            <a:ext cx="5986145" cy="776494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lang="he-IL" sz="4950" spc="5" dirty="0"/>
              <a:t>פרטים חשובים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337297" y="1919676"/>
            <a:ext cx="7354570" cy="4384342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374015" indent="-361315">
              <a:lnSpc>
                <a:spcPct val="100000"/>
              </a:lnSpc>
              <a:spcBef>
                <a:spcPts val="135"/>
              </a:spcBef>
              <a:buFont typeface="Wingdings 2"/>
              <a:buChar char=""/>
              <a:tabLst>
                <a:tab pos="374015" algn="l"/>
                <a:tab pos="374650" algn="l"/>
              </a:tabLst>
            </a:pPr>
            <a:r>
              <a:rPr lang="he-IL" sz="2450" spc="10" dirty="0">
                <a:solidFill>
                  <a:srgbClr val="FFFFFF"/>
                </a:solidFill>
                <a:latin typeface="Corbel"/>
                <a:cs typeface="Corbel"/>
              </a:rPr>
              <a:t>חוזי ביטוח של הבניין</a:t>
            </a:r>
          </a:p>
          <a:p>
            <a:pPr marL="374015" indent="-361315">
              <a:lnSpc>
                <a:spcPct val="100000"/>
              </a:lnSpc>
              <a:spcBef>
                <a:spcPts val="2130"/>
              </a:spcBef>
              <a:buFont typeface="Wingdings 2"/>
              <a:buChar char=""/>
              <a:tabLst>
                <a:tab pos="374015" algn="l"/>
                <a:tab pos="374650" algn="l"/>
              </a:tabLst>
            </a:pPr>
            <a:r>
              <a:rPr lang="he-IL" sz="2450" spc="10" dirty="0">
                <a:solidFill>
                  <a:srgbClr val="FFFFFF"/>
                </a:solidFill>
                <a:latin typeface="Corbel"/>
                <a:cs typeface="Corbel"/>
              </a:rPr>
              <a:t>חוזי אחזקה ותחזוקה להרים</a:t>
            </a:r>
          </a:p>
          <a:p>
            <a:pPr marL="374015" indent="-361315">
              <a:lnSpc>
                <a:spcPct val="100000"/>
              </a:lnSpc>
              <a:spcBef>
                <a:spcPts val="2130"/>
              </a:spcBef>
              <a:buFont typeface="Wingdings 2"/>
              <a:buChar char=""/>
              <a:tabLst>
                <a:tab pos="374015" algn="l"/>
                <a:tab pos="374650" algn="l"/>
              </a:tabLst>
            </a:pPr>
            <a:r>
              <a:rPr lang="he-IL" sz="2450" spc="10" dirty="0">
                <a:solidFill>
                  <a:srgbClr val="FFFFFF"/>
                </a:solidFill>
                <a:latin typeface="Corbel"/>
                <a:cs typeface="Corbel"/>
              </a:rPr>
              <a:t>חוזי אחזקה ותחזוקה של הדוד</a:t>
            </a:r>
          </a:p>
          <a:p>
            <a:pPr marL="374015" indent="-361315">
              <a:lnSpc>
                <a:spcPct val="100000"/>
              </a:lnSpc>
              <a:spcBef>
                <a:spcPts val="2030"/>
              </a:spcBef>
              <a:buFont typeface="Wingdings 2"/>
              <a:buChar char=""/>
              <a:tabLst>
                <a:tab pos="374015" algn="l"/>
                <a:tab pos="374650" algn="l"/>
              </a:tabLst>
            </a:pPr>
            <a:r>
              <a:rPr sz="2450" spc="15" dirty="0">
                <a:solidFill>
                  <a:srgbClr val="FFFFFF"/>
                </a:solidFill>
                <a:latin typeface="Corbel"/>
                <a:cs typeface="Corbel"/>
              </a:rPr>
              <a:t>…/…</a:t>
            </a:r>
            <a:endParaRPr sz="2450" dirty="0">
              <a:latin typeface="Corbel"/>
              <a:cs typeface="Corbel"/>
            </a:endParaRPr>
          </a:p>
          <a:p>
            <a:pPr marL="380365" marR="5080" indent="-368300">
              <a:lnSpc>
                <a:spcPct val="102099"/>
              </a:lnSpc>
              <a:spcBef>
                <a:spcPts val="2070"/>
              </a:spcBef>
            </a:pPr>
            <a:r>
              <a:rPr lang="he-IL" sz="2450" spc="-20" dirty="0">
                <a:solidFill>
                  <a:srgbClr val="FFFFFF"/>
                </a:solidFill>
                <a:latin typeface="Corbel"/>
                <a:cs typeface="Corbel"/>
              </a:rPr>
              <a:t>מערכת החוזים החיוניים ל- </a:t>
            </a:r>
            <a:r>
              <a:rPr lang="en-US" sz="2450" spc="-20" dirty="0">
                <a:solidFill>
                  <a:srgbClr val="FFFFFF"/>
                </a:solidFill>
                <a:latin typeface="Corbel"/>
                <a:cs typeface="Corbel"/>
              </a:rPr>
              <a:t>EPP </a:t>
            </a:r>
            <a:r>
              <a:rPr lang="he-IL" sz="2450" spc="-20" dirty="0">
                <a:solidFill>
                  <a:srgbClr val="FFFFFF"/>
                </a:solidFill>
                <a:latin typeface="Corbel"/>
                <a:cs typeface="Corbel"/>
              </a:rPr>
              <a:t>עשויה להיות בעלת עלויות משתנות בהתאם לשיחות עבור </a:t>
            </a:r>
            <a:r>
              <a:rPr lang="en-US" sz="2450" spc="-20" dirty="0">
                <a:solidFill>
                  <a:srgbClr val="FFFFFF"/>
                </a:solidFill>
                <a:latin typeface="Corbel"/>
                <a:cs typeface="Corbel"/>
              </a:rPr>
              <a:t>o ff res.</a:t>
            </a:r>
          </a:p>
          <a:p>
            <a:pPr marL="380365" marR="461009" indent="-368300">
              <a:lnSpc>
                <a:spcPct val="102099"/>
              </a:lnSpc>
              <a:spcBef>
                <a:spcPts val="2070"/>
              </a:spcBef>
            </a:pPr>
            <a:r>
              <a:rPr lang="he-IL" sz="2450" spc="5" dirty="0">
                <a:solidFill>
                  <a:srgbClr val="FFFFFF"/>
                </a:solidFill>
                <a:latin typeface="Corbel"/>
                <a:cs typeface="Corbel"/>
              </a:rPr>
              <a:t>נכון למועד המחקר, לא ניתן לקבוע באופן רציני את הסכומים.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677485" y="878809"/>
            <a:ext cx="5339715" cy="1538241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lang="he-IL" sz="4950" spc="5" dirty="0"/>
              <a:t>קרן שיפוץ</a:t>
            </a:r>
            <a:br>
              <a:rPr lang="he-IL" sz="4950" spc="5" dirty="0"/>
            </a:br>
            <a:r>
              <a:rPr lang="he-IL" sz="4950" spc="5" dirty="0"/>
              <a:t> 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337297" y="1919676"/>
            <a:ext cx="7960359" cy="3465372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380365" marR="5080" indent="-367665">
              <a:lnSpc>
                <a:spcPct val="102099"/>
              </a:lnSpc>
              <a:spcBef>
                <a:spcPts val="70"/>
              </a:spcBef>
              <a:buFont typeface="Wingdings 2"/>
              <a:buChar char=""/>
              <a:tabLst>
                <a:tab pos="374015" algn="l"/>
                <a:tab pos="374650" algn="l"/>
              </a:tabLst>
            </a:pPr>
            <a:r>
              <a:rPr lang="he-IL" sz="2450" spc="15" dirty="0">
                <a:solidFill>
                  <a:srgbClr val="FFFFFF"/>
                </a:solidFill>
                <a:latin typeface="Corbel"/>
                <a:cs typeface="Corbel"/>
              </a:rPr>
              <a:t>החוקה של קרן שיפוצים היא חובה בשוויץ</a:t>
            </a:r>
          </a:p>
          <a:p>
            <a:pPr marL="380365" marR="267335" indent="-367665">
              <a:lnSpc>
                <a:spcPts val="2900"/>
              </a:lnSpc>
              <a:spcBef>
                <a:spcPts val="2265"/>
              </a:spcBef>
              <a:buFont typeface="Wingdings 2"/>
              <a:buChar char=""/>
              <a:tabLst>
                <a:tab pos="374015" algn="l"/>
                <a:tab pos="374650" algn="l"/>
              </a:tabLst>
            </a:pPr>
            <a:r>
              <a:rPr lang="he-IL" sz="2450" spc="5" dirty="0">
                <a:solidFill>
                  <a:srgbClr val="FFFFFF"/>
                </a:solidFill>
                <a:latin typeface="Corbel"/>
                <a:cs typeface="Corbel"/>
              </a:rPr>
              <a:t>הוא מייצג בין 0.2% ל -0.5% בשנה של ערך הביטוח של הבניין</a:t>
            </a:r>
          </a:p>
          <a:p>
            <a:pPr marL="374015" indent="-361315">
              <a:lnSpc>
                <a:spcPct val="100000"/>
              </a:lnSpc>
              <a:spcBef>
                <a:spcPts val="2039"/>
              </a:spcBef>
              <a:buFont typeface="Wingdings 2"/>
              <a:buChar char=""/>
              <a:tabLst>
                <a:tab pos="374015" algn="l"/>
                <a:tab pos="374650" algn="l"/>
              </a:tabLst>
            </a:pPr>
            <a:r>
              <a:rPr lang="he-IL" sz="2450" spc="5" dirty="0">
                <a:solidFill>
                  <a:srgbClr val="FFFFFF"/>
                </a:solidFill>
                <a:latin typeface="Corbel"/>
                <a:cs typeface="Corbel"/>
              </a:rPr>
              <a:t>הוא מופץ לפי אלפים של הבעלות</a:t>
            </a:r>
          </a:p>
          <a:p>
            <a:pPr marL="380365" marR="71755" indent="-367665">
              <a:lnSpc>
                <a:spcPct val="100899"/>
              </a:lnSpc>
              <a:spcBef>
                <a:spcPts val="2105"/>
              </a:spcBef>
              <a:buFont typeface="Wingdings 2"/>
              <a:buChar char=""/>
              <a:tabLst>
                <a:tab pos="374015" algn="l"/>
                <a:tab pos="374650" algn="l"/>
              </a:tabLst>
            </a:pPr>
            <a:r>
              <a:rPr lang="he-IL" sz="2450" spc="5" dirty="0">
                <a:solidFill>
                  <a:srgbClr val="FFFFFF"/>
                </a:solidFill>
                <a:latin typeface="Corbel"/>
                <a:cs typeface="Corbel"/>
              </a:rPr>
              <a:t>היא מבטיחה את התקציבים המוקצים לסיכונים השונים שבניין עלול להיתקל בהם: שינוי הדוד ב- </a:t>
            </a:r>
            <a:r>
              <a:rPr lang="en-US" sz="2450" spc="5" dirty="0">
                <a:solidFill>
                  <a:srgbClr val="FFFFFF"/>
                </a:solidFill>
                <a:latin typeface="Corbel"/>
                <a:cs typeface="Corbel"/>
              </a:rPr>
              <a:t>N + 20, </a:t>
            </a:r>
            <a:r>
              <a:rPr lang="he-IL" sz="2450" spc="5" dirty="0">
                <a:solidFill>
                  <a:srgbClr val="FFFFFF"/>
                </a:solidFill>
                <a:latin typeface="Corbel"/>
                <a:cs typeface="Corbel"/>
              </a:rPr>
              <a:t>תיקון גג ב- </a:t>
            </a:r>
            <a:r>
              <a:rPr lang="en-US" sz="2450" spc="5" dirty="0">
                <a:solidFill>
                  <a:srgbClr val="FFFFFF"/>
                </a:solidFill>
                <a:latin typeface="Corbel"/>
                <a:cs typeface="Corbel"/>
              </a:rPr>
              <a:t>N + 30, </a:t>
            </a:r>
            <a:r>
              <a:rPr lang="he-IL" sz="2450" spc="5" dirty="0">
                <a:solidFill>
                  <a:srgbClr val="FFFFFF"/>
                </a:solidFill>
                <a:latin typeface="Corbel"/>
                <a:cs typeface="Corbel"/>
              </a:rPr>
              <a:t>תיקון החזית ב- </a:t>
            </a:r>
            <a:r>
              <a:rPr lang="en-US" sz="2450" spc="5" dirty="0">
                <a:solidFill>
                  <a:srgbClr val="FFFFFF"/>
                </a:solidFill>
                <a:latin typeface="Corbel"/>
                <a:cs typeface="Corbel"/>
              </a:rPr>
              <a:t>N + 25, </a:t>
            </a:r>
            <a:r>
              <a:rPr lang="he-IL" sz="2450" spc="5" dirty="0">
                <a:solidFill>
                  <a:srgbClr val="FFFFFF"/>
                </a:solidFill>
                <a:latin typeface="Corbel"/>
                <a:cs typeface="Corbel"/>
              </a:rPr>
              <a:t>התקנת גניבת אבטחה לחנייה ...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99645" y="878809"/>
            <a:ext cx="4222115" cy="776494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lang="he-IL" sz="4950" spc="-40" dirty="0"/>
              <a:t>פוסט </a:t>
            </a:r>
            <a:r>
              <a:rPr lang="he-IL" sz="4950" spc="-40" dirty="0" err="1"/>
              <a:t>קונסיירז</a:t>
            </a:r>
            <a:r>
              <a:rPr lang="he-IL" sz="4950" spc="-40" dirty="0"/>
              <a:t> '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337297" y="1919676"/>
            <a:ext cx="7390130" cy="3613169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374015" indent="-361315">
              <a:lnSpc>
                <a:spcPct val="100000"/>
              </a:lnSpc>
              <a:spcBef>
                <a:spcPts val="135"/>
              </a:spcBef>
              <a:buFont typeface="Wingdings 2"/>
              <a:buChar char=""/>
              <a:tabLst>
                <a:tab pos="374015" algn="l"/>
                <a:tab pos="374650" algn="l"/>
              </a:tabLst>
            </a:pPr>
            <a:r>
              <a:rPr lang="he-IL" sz="2450" spc="10" dirty="0">
                <a:solidFill>
                  <a:srgbClr val="FFFFFF"/>
                </a:solidFill>
                <a:latin typeface="Corbel"/>
                <a:cs typeface="Corbel"/>
              </a:rPr>
              <a:t>משימות שהוגדרו על ידי תנאי הפניה</a:t>
            </a:r>
          </a:p>
          <a:p>
            <a:pPr marL="374015" indent="-361315">
              <a:lnSpc>
                <a:spcPct val="100000"/>
              </a:lnSpc>
              <a:spcBef>
                <a:spcPts val="2130"/>
              </a:spcBef>
              <a:buFont typeface="Wingdings 2"/>
              <a:buChar char=""/>
              <a:tabLst>
                <a:tab pos="374015" algn="l"/>
                <a:tab pos="374650" algn="l"/>
              </a:tabLst>
            </a:pPr>
            <a:r>
              <a:rPr lang="he-IL" sz="2450" spc="10" dirty="0">
                <a:solidFill>
                  <a:srgbClr val="FFFFFF"/>
                </a:solidFill>
                <a:latin typeface="Corbel"/>
                <a:cs typeface="Corbel"/>
              </a:rPr>
              <a:t>ראשי </a:t>
            </a:r>
            <a:r>
              <a:rPr lang="he-IL" sz="2450" spc="10" dirty="0" err="1">
                <a:solidFill>
                  <a:srgbClr val="FFFFFF"/>
                </a:solidFill>
                <a:latin typeface="Corbel"/>
                <a:cs typeface="Corbel"/>
              </a:rPr>
              <a:t>באטלר</a:t>
            </a:r>
            <a:r>
              <a:rPr lang="he-IL" sz="2450" spc="10" dirty="0">
                <a:solidFill>
                  <a:srgbClr val="FFFFFF"/>
                </a:solidFill>
                <a:latin typeface="Corbel"/>
                <a:cs typeface="Corbel"/>
              </a:rPr>
              <a:t> פונקציה</a:t>
            </a:r>
          </a:p>
          <a:p>
            <a:pPr marL="374015" indent="-361315">
              <a:lnSpc>
                <a:spcPct val="100000"/>
              </a:lnSpc>
              <a:spcBef>
                <a:spcPts val="2130"/>
              </a:spcBef>
              <a:buFont typeface="Wingdings 2"/>
              <a:buChar char=""/>
              <a:tabLst>
                <a:tab pos="374015" algn="l"/>
                <a:tab pos="374650" algn="l"/>
              </a:tabLst>
            </a:pPr>
            <a:r>
              <a:rPr lang="he-IL" sz="2450" spc="5" dirty="0">
                <a:solidFill>
                  <a:srgbClr val="FFFFFF"/>
                </a:solidFill>
                <a:latin typeface="Corbel"/>
                <a:cs typeface="Corbel"/>
              </a:rPr>
              <a:t>ביתם של התושבים בעונת העונה</a:t>
            </a:r>
          </a:p>
          <a:p>
            <a:pPr marL="374015" indent="-361315">
              <a:lnSpc>
                <a:spcPct val="100000"/>
              </a:lnSpc>
              <a:spcBef>
                <a:spcPts val="2030"/>
              </a:spcBef>
              <a:buFont typeface="Wingdings 2"/>
              <a:buChar char=""/>
              <a:tabLst>
                <a:tab pos="374015" algn="l"/>
                <a:tab pos="374650" algn="l"/>
              </a:tabLst>
            </a:pPr>
            <a:r>
              <a:rPr lang="en-US" sz="2450" spc="10" dirty="0">
                <a:solidFill>
                  <a:srgbClr val="FFFFFF"/>
                </a:solidFill>
                <a:latin typeface="Corbel"/>
                <a:cs typeface="Corbel"/>
              </a:rPr>
              <a:t>Bi to Trilingual </a:t>
            </a:r>
            <a:r>
              <a:rPr lang="he-IL" sz="2450" spc="10" dirty="0">
                <a:solidFill>
                  <a:srgbClr val="FFFFFF"/>
                </a:solidFill>
                <a:latin typeface="Corbel"/>
                <a:cs typeface="Corbel"/>
              </a:rPr>
              <a:t>נדרש: </a:t>
            </a:r>
            <a:r>
              <a:rPr lang="en-US" sz="2450" spc="10" dirty="0">
                <a:solidFill>
                  <a:srgbClr val="FFFFFF"/>
                </a:solidFill>
                <a:latin typeface="Corbel"/>
                <a:cs typeface="Corbel"/>
              </a:rPr>
              <a:t>GB, F, D</a:t>
            </a:r>
          </a:p>
          <a:p>
            <a:pPr marL="374015" indent="-361315">
              <a:lnSpc>
                <a:spcPct val="100000"/>
              </a:lnSpc>
              <a:spcBef>
                <a:spcPts val="2135"/>
              </a:spcBef>
              <a:buFont typeface="Wingdings 2"/>
              <a:buChar char=""/>
              <a:tabLst>
                <a:tab pos="374015" algn="l"/>
                <a:tab pos="374650" algn="l"/>
              </a:tabLst>
            </a:pPr>
            <a:r>
              <a:rPr lang="he-IL" sz="2450" spc="10" dirty="0">
                <a:solidFill>
                  <a:srgbClr val="FFFFFF"/>
                </a:solidFill>
                <a:latin typeface="Corbel"/>
                <a:cs typeface="Corbel"/>
              </a:rPr>
              <a:t>בטחון המגורים, השכן כל השנה, מקומות עבודה קטנים</a:t>
            </a:r>
          </a:p>
          <a:p>
            <a:pPr marL="374015" indent="-361315">
              <a:lnSpc>
                <a:spcPct val="100000"/>
              </a:lnSpc>
              <a:spcBef>
                <a:spcPts val="2130"/>
              </a:spcBef>
              <a:buFont typeface="Wingdings 2"/>
              <a:buChar char=""/>
              <a:tabLst>
                <a:tab pos="374015" algn="l"/>
                <a:tab pos="374650" algn="l"/>
              </a:tabLst>
            </a:pPr>
            <a:r>
              <a:rPr lang="he-IL" sz="2450" spc="10" dirty="0">
                <a:solidFill>
                  <a:srgbClr val="FFFFFF"/>
                </a:solidFill>
                <a:latin typeface="Corbel"/>
                <a:cs typeface="Corbel"/>
              </a:rPr>
              <a:t>תחזוקה חיצונית ותחומים משותפים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69888" y="279331"/>
            <a:ext cx="7553623" cy="676532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2637790" marR="5080" indent="-1710055">
              <a:lnSpc>
                <a:spcPct val="100800"/>
              </a:lnSpc>
              <a:spcBef>
                <a:spcPts val="55"/>
              </a:spcBef>
            </a:pPr>
            <a:r>
              <a:rPr lang="he-IL" dirty="0"/>
              <a:t>עלות תחנת </a:t>
            </a:r>
            <a:r>
              <a:rPr lang="he-IL" dirty="0" err="1"/>
              <a:t>הקונסיירז</a:t>
            </a:r>
            <a:r>
              <a:rPr lang="he-IL"/>
              <a:t> '</a:t>
            </a:r>
            <a:endParaRPr lang="he-IL" dirty="0"/>
          </a:p>
        </p:txBody>
      </p:sp>
      <p:sp>
        <p:nvSpPr>
          <p:cNvPr id="3" name="object 3"/>
          <p:cNvSpPr txBox="1"/>
          <p:nvPr/>
        </p:nvSpPr>
        <p:spPr>
          <a:xfrm>
            <a:off x="1337297" y="1919676"/>
            <a:ext cx="6349365" cy="4051494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380365" indent="-367665">
              <a:lnSpc>
                <a:spcPct val="100000"/>
              </a:lnSpc>
              <a:spcBef>
                <a:spcPts val="135"/>
              </a:spcBef>
              <a:buFont typeface="Wingdings 2"/>
              <a:buChar char=""/>
              <a:tabLst>
                <a:tab pos="374015" algn="l"/>
                <a:tab pos="374650" algn="l"/>
              </a:tabLst>
            </a:pPr>
            <a:r>
              <a:rPr lang="en-US" sz="2450" spc="-175" dirty="0">
                <a:solidFill>
                  <a:srgbClr val="FFFFFF"/>
                </a:solidFill>
                <a:latin typeface="Corbel"/>
                <a:cs typeface="Corbel"/>
              </a:rPr>
              <a:t>5'000 .-- Gross / month</a:t>
            </a:r>
          </a:p>
          <a:p>
            <a:pPr marL="380365" indent="-367665">
              <a:lnSpc>
                <a:spcPct val="100000"/>
              </a:lnSpc>
              <a:spcBef>
                <a:spcPts val="2130"/>
              </a:spcBef>
              <a:buFont typeface="Wingdings 2"/>
              <a:buChar char=""/>
              <a:tabLst>
                <a:tab pos="374015" algn="l"/>
                <a:tab pos="374650" algn="l"/>
              </a:tabLst>
            </a:pPr>
            <a:r>
              <a:rPr lang="he-IL" sz="2450" spc="-5" dirty="0">
                <a:solidFill>
                  <a:srgbClr val="FFFFFF"/>
                </a:solidFill>
                <a:latin typeface="Corbel"/>
                <a:cs typeface="Corbel"/>
              </a:rPr>
              <a:t>החודש ה -13 כדי לקבוע ב- </a:t>
            </a:r>
            <a:r>
              <a:rPr lang="en-US" sz="2450" spc="-5" dirty="0">
                <a:solidFill>
                  <a:srgbClr val="FFFFFF"/>
                </a:solidFill>
                <a:latin typeface="Corbel"/>
                <a:cs typeface="Corbel"/>
              </a:rPr>
              <a:t>AG </a:t>
            </a:r>
            <a:r>
              <a:rPr lang="he-IL" sz="2450" spc="-5" dirty="0">
                <a:solidFill>
                  <a:srgbClr val="FFFFFF"/>
                </a:solidFill>
                <a:latin typeface="Corbel"/>
                <a:cs typeface="Corbel"/>
              </a:rPr>
              <a:t>של בעלי שיתוף</a:t>
            </a:r>
          </a:p>
          <a:p>
            <a:pPr marL="380365" indent="-367665">
              <a:lnSpc>
                <a:spcPct val="100000"/>
              </a:lnSpc>
              <a:spcBef>
                <a:spcPts val="2130"/>
              </a:spcBef>
              <a:buFont typeface="Wingdings 2"/>
              <a:buChar char=""/>
              <a:tabLst>
                <a:tab pos="374015" algn="l"/>
                <a:tab pos="374650" algn="l"/>
              </a:tabLst>
            </a:pPr>
            <a:r>
              <a:rPr lang="he-IL" sz="2450" spc="10" dirty="0">
                <a:solidFill>
                  <a:srgbClr val="FFFFFF"/>
                </a:solidFill>
                <a:latin typeface="Corbel"/>
                <a:cs typeface="Corbel"/>
              </a:rPr>
              <a:t>עלויות שכר: 17%</a:t>
            </a:r>
          </a:p>
          <a:p>
            <a:pPr marL="380365" marR="5080" indent="-367665">
              <a:lnSpc>
                <a:spcPct val="102099"/>
              </a:lnSpc>
              <a:spcBef>
                <a:spcPts val="1970"/>
              </a:spcBef>
              <a:buFont typeface="Wingdings 2"/>
              <a:buChar char=""/>
              <a:tabLst>
                <a:tab pos="374015" algn="l"/>
                <a:tab pos="374650" algn="l"/>
              </a:tabLst>
            </a:pPr>
            <a:r>
              <a:rPr lang="he-IL" sz="2450" spc="5" dirty="0">
                <a:solidFill>
                  <a:srgbClr val="FFFFFF"/>
                </a:solidFill>
                <a:latin typeface="Corbel"/>
                <a:cs typeface="Corbel"/>
              </a:rPr>
              <a:t>יתרון בעין: התאמה של פונקציה או השתתפות של </a:t>
            </a:r>
            <a:r>
              <a:rPr lang="en-US" sz="2450" spc="5" dirty="0">
                <a:solidFill>
                  <a:srgbClr val="FFFFFF"/>
                </a:solidFill>
                <a:latin typeface="Corbel"/>
                <a:cs typeface="Corbel"/>
              </a:rPr>
              <a:t>EPP</a:t>
            </a:r>
          </a:p>
          <a:p>
            <a:pPr>
              <a:lnSpc>
                <a:spcPct val="100000"/>
              </a:lnSpc>
            </a:pPr>
            <a:endParaRPr sz="30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3250" dirty="0">
              <a:latin typeface="Times New Roman"/>
              <a:cs typeface="Times New Roman"/>
            </a:endParaRPr>
          </a:p>
          <a:p>
            <a:pPr marL="3149600">
              <a:lnSpc>
                <a:spcPct val="100000"/>
              </a:lnSpc>
            </a:pPr>
            <a:r>
              <a:rPr lang="en-US" sz="2450" spc="15" dirty="0">
                <a:solidFill>
                  <a:srgbClr val="FFFFFF"/>
                </a:solidFill>
                <a:latin typeface="Corbel"/>
                <a:cs typeface="Corbel"/>
              </a:rPr>
              <a:t>4.40 / m2 / </a:t>
            </a:r>
            <a:r>
              <a:rPr lang="he-IL" sz="2450" spc="15" dirty="0">
                <a:solidFill>
                  <a:srgbClr val="FFFFFF"/>
                </a:solidFill>
                <a:latin typeface="Corbel"/>
                <a:cs typeface="Corbel"/>
              </a:rPr>
              <a:t>חודש</a:t>
            </a:r>
          </a:p>
        </p:txBody>
      </p:sp>
      <p:sp>
        <p:nvSpPr>
          <p:cNvPr id="4" name="object 4"/>
          <p:cNvSpPr/>
          <p:nvPr/>
        </p:nvSpPr>
        <p:spPr>
          <a:xfrm>
            <a:off x="6571211" y="5989319"/>
            <a:ext cx="831272" cy="77723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609034" y="5238176"/>
            <a:ext cx="757265" cy="70219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609033" y="5238175"/>
            <a:ext cx="757555" cy="702310"/>
          </a:xfrm>
          <a:custGeom>
            <a:avLst/>
            <a:gdLst/>
            <a:ahLst/>
            <a:cxnLst/>
            <a:rect l="l" t="t" r="r" b="b"/>
            <a:pathLst>
              <a:path w="757554" h="702310">
                <a:moveTo>
                  <a:pt x="757123" y="398434"/>
                </a:moveTo>
                <a:lnTo>
                  <a:pt x="754029" y="378287"/>
                </a:lnTo>
                <a:lnTo>
                  <a:pt x="744924" y="358646"/>
                </a:lnTo>
                <a:lnTo>
                  <a:pt x="709755" y="321197"/>
                </a:lnTo>
                <a:lnTo>
                  <a:pt x="653753" y="286713"/>
                </a:lnTo>
                <a:lnTo>
                  <a:pt x="618608" y="270779"/>
                </a:lnTo>
                <a:lnTo>
                  <a:pt x="579057" y="255819"/>
                </a:lnTo>
                <a:lnTo>
                  <a:pt x="535367" y="241914"/>
                </a:lnTo>
                <a:lnTo>
                  <a:pt x="487805" y="229141"/>
                </a:lnTo>
                <a:lnTo>
                  <a:pt x="436638" y="217578"/>
                </a:lnTo>
                <a:lnTo>
                  <a:pt x="382134" y="207303"/>
                </a:lnTo>
                <a:lnTo>
                  <a:pt x="324561" y="198394"/>
                </a:lnTo>
                <a:lnTo>
                  <a:pt x="264185" y="190930"/>
                </a:lnTo>
                <a:lnTo>
                  <a:pt x="201273" y="184989"/>
                </a:lnTo>
                <a:lnTo>
                  <a:pt x="136094" y="180648"/>
                </a:lnTo>
                <a:lnTo>
                  <a:pt x="68913" y="177986"/>
                </a:lnTo>
                <a:lnTo>
                  <a:pt x="0" y="177082"/>
                </a:lnTo>
                <a:lnTo>
                  <a:pt x="0" y="0"/>
                </a:lnTo>
                <a:lnTo>
                  <a:pt x="68913" y="904"/>
                </a:lnTo>
                <a:lnTo>
                  <a:pt x="136094" y="3566"/>
                </a:lnTo>
                <a:lnTo>
                  <a:pt x="201273" y="7906"/>
                </a:lnTo>
                <a:lnTo>
                  <a:pt x="264185" y="13848"/>
                </a:lnTo>
                <a:lnTo>
                  <a:pt x="324561" y="21312"/>
                </a:lnTo>
                <a:lnTo>
                  <a:pt x="382134" y="30221"/>
                </a:lnTo>
                <a:lnTo>
                  <a:pt x="436638" y="40496"/>
                </a:lnTo>
                <a:lnTo>
                  <a:pt x="487805" y="52059"/>
                </a:lnTo>
                <a:lnTo>
                  <a:pt x="535367" y="64832"/>
                </a:lnTo>
                <a:lnTo>
                  <a:pt x="579057" y="78738"/>
                </a:lnTo>
                <a:lnTo>
                  <a:pt x="618608" y="93697"/>
                </a:lnTo>
                <a:lnTo>
                  <a:pt x="653753" y="109631"/>
                </a:lnTo>
                <a:lnTo>
                  <a:pt x="709755" y="144115"/>
                </a:lnTo>
                <a:lnTo>
                  <a:pt x="744924" y="181564"/>
                </a:lnTo>
                <a:lnTo>
                  <a:pt x="757123" y="221352"/>
                </a:lnTo>
                <a:lnTo>
                  <a:pt x="757123" y="398434"/>
                </a:lnTo>
                <a:lnTo>
                  <a:pt x="753503" y="420135"/>
                </a:lnTo>
                <a:lnTo>
                  <a:pt x="742846" y="441314"/>
                </a:lnTo>
                <a:lnTo>
                  <a:pt x="701641" y="481657"/>
                </a:lnTo>
                <a:lnTo>
                  <a:pt x="635948" y="518558"/>
                </a:lnTo>
                <a:lnTo>
                  <a:pt x="594680" y="535436"/>
                </a:lnTo>
                <a:lnTo>
                  <a:pt x="548204" y="551113"/>
                </a:lnTo>
                <a:lnTo>
                  <a:pt x="496825" y="565478"/>
                </a:lnTo>
                <a:lnTo>
                  <a:pt x="440848" y="578416"/>
                </a:lnTo>
                <a:lnTo>
                  <a:pt x="380578" y="589816"/>
                </a:lnTo>
                <a:lnTo>
                  <a:pt x="316319" y="599563"/>
                </a:lnTo>
                <a:lnTo>
                  <a:pt x="248377" y="607546"/>
                </a:lnTo>
                <a:lnTo>
                  <a:pt x="177056" y="613650"/>
                </a:lnTo>
                <a:lnTo>
                  <a:pt x="177056" y="702191"/>
                </a:lnTo>
                <a:lnTo>
                  <a:pt x="0" y="531246"/>
                </a:lnTo>
                <a:lnTo>
                  <a:pt x="177056" y="348027"/>
                </a:lnTo>
                <a:lnTo>
                  <a:pt x="177056" y="436567"/>
                </a:lnTo>
                <a:lnTo>
                  <a:pt x="238943" y="431394"/>
                </a:lnTo>
                <a:lnTo>
                  <a:pt x="298622" y="424763"/>
                </a:lnTo>
                <a:lnTo>
                  <a:pt x="355835" y="416737"/>
                </a:lnTo>
                <a:lnTo>
                  <a:pt x="410326" y="407380"/>
                </a:lnTo>
                <a:lnTo>
                  <a:pt x="461837" y="396754"/>
                </a:lnTo>
                <a:lnTo>
                  <a:pt x="510111" y="384923"/>
                </a:lnTo>
                <a:lnTo>
                  <a:pt x="554890" y="371949"/>
                </a:lnTo>
                <a:lnTo>
                  <a:pt x="595918" y="357897"/>
                </a:lnTo>
                <a:lnTo>
                  <a:pt x="632935" y="342828"/>
                </a:lnTo>
                <a:lnTo>
                  <a:pt x="665687" y="326806"/>
                </a:lnTo>
                <a:lnTo>
                  <a:pt x="693914" y="309894"/>
                </a:lnTo>
              </a:path>
            </a:pathLst>
          </a:custGeom>
          <a:ln w="32863">
            <a:solidFill>
              <a:srgbClr val="37AC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319207" y="878809"/>
            <a:ext cx="4184015" cy="78295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lang="he-IL" sz="4950" spc="-5" dirty="0"/>
              <a:t>קבלות</a:t>
            </a:r>
            <a:endParaRPr sz="4950" dirty="0"/>
          </a:p>
        </p:txBody>
      </p:sp>
      <p:sp>
        <p:nvSpPr>
          <p:cNvPr id="3" name="object 3"/>
          <p:cNvSpPr txBox="1"/>
          <p:nvPr/>
        </p:nvSpPr>
        <p:spPr>
          <a:xfrm>
            <a:off x="1337297" y="1919676"/>
            <a:ext cx="7835900" cy="3350661"/>
          </a:xfrm>
          <a:prstGeom prst="rect">
            <a:avLst/>
          </a:prstGeom>
        </p:spPr>
        <p:txBody>
          <a:bodyPr vert="horz" wrap="square" lIns="0" tIns="8890" rIns="0" bIns="0" rtlCol="0">
            <a:spAutoFit/>
          </a:bodyPr>
          <a:lstStyle/>
          <a:p>
            <a:pPr marL="380365" marR="674370" indent="-367665">
              <a:lnSpc>
                <a:spcPct val="102099"/>
              </a:lnSpc>
              <a:spcBef>
                <a:spcPts val="70"/>
              </a:spcBef>
              <a:buFont typeface="Wingdings 2"/>
              <a:buChar char=""/>
              <a:tabLst>
                <a:tab pos="374015" algn="l"/>
                <a:tab pos="374650" algn="l"/>
              </a:tabLst>
            </a:pPr>
            <a:r>
              <a:rPr lang="he-IL" sz="2450" spc="10" dirty="0">
                <a:solidFill>
                  <a:srgbClr val="FFFFFF"/>
                </a:solidFill>
                <a:latin typeface="Corbel"/>
                <a:cs typeface="Corbel"/>
              </a:rPr>
              <a:t>חוזה מפתיחת התחנה לסגירת העונה חורף / קיץ: בסיס 42</a:t>
            </a:r>
            <a:r>
              <a:rPr lang="en-US" sz="2450" spc="10" dirty="0">
                <a:solidFill>
                  <a:srgbClr val="FFFFFF"/>
                </a:solidFill>
                <a:latin typeface="Corbel"/>
                <a:cs typeface="Corbel"/>
              </a:rPr>
              <a:t>h </a:t>
            </a:r>
            <a:r>
              <a:rPr lang="he-IL" sz="2450" spc="10" dirty="0">
                <a:solidFill>
                  <a:srgbClr val="FFFFFF"/>
                </a:solidFill>
                <a:latin typeface="Corbel"/>
                <a:cs typeface="Corbel"/>
              </a:rPr>
              <a:t>לשבוע</a:t>
            </a:r>
          </a:p>
          <a:p>
            <a:pPr marL="374015" indent="-361315">
              <a:lnSpc>
                <a:spcPct val="100000"/>
              </a:lnSpc>
              <a:spcBef>
                <a:spcPts val="2135"/>
              </a:spcBef>
              <a:buFont typeface="Wingdings 2"/>
              <a:buChar char=""/>
              <a:tabLst>
                <a:tab pos="374015" algn="l"/>
                <a:tab pos="374650" algn="l"/>
              </a:tabLst>
            </a:pPr>
            <a:r>
              <a:rPr lang="he-IL" sz="2450" spc="15" dirty="0">
                <a:solidFill>
                  <a:srgbClr val="FFFFFF"/>
                </a:solidFill>
                <a:latin typeface="Corbel"/>
                <a:cs typeface="Corbel"/>
              </a:rPr>
              <a:t>2 ימים / שבוע במשרה מלאה: סוף שבוע</a:t>
            </a:r>
          </a:p>
          <a:p>
            <a:pPr marL="374015" indent="-361315">
              <a:lnSpc>
                <a:spcPct val="100000"/>
              </a:lnSpc>
              <a:spcBef>
                <a:spcPts val="2025"/>
              </a:spcBef>
              <a:buFont typeface="Wingdings 2"/>
              <a:buChar char=""/>
              <a:tabLst>
                <a:tab pos="374015" algn="l"/>
                <a:tab pos="374650" algn="l"/>
              </a:tabLst>
            </a:pPr>
            <a:r>
              <a:rPr lang="he-IL" sz="2450" spc="15" dirty="0">
                <a:solidFill>
                  <a:srgbClr val="FFFFFF"/>
                </a:solidFill>
                <a:latin typeface="Corbel"/>
                <a:cs typeface="Corbel"/>
              </a:rPr>
              <a:t>5 ימים במשרה חלקית: קו חם במהלך השבוע</a:t>
            </a:r>
          </a:p>
          <a:p>
            <a:pPr marL="374015" indent="-361315">
              <a:lnSpc>
                <a:spcPct val="100000"/>
              </a:lnSpc>
              <a:spcBef>
                <a:spcPts val="2135"/>
              </a:spcBef>
              <a:buFont typeface="Wingdings 2"/>
              <a:buChar char=""/>
              <a:tabLst>
                <a:tab pos="374015" algn="l"/>
                <a:tab pos="374650" algn="l"/>
              </a:tabLst>
            </a:pPr>
            <a:r>
              <a:rPr lang="he-IL" sz="2450" spc="5" dirty="0">
                <a:solidFill>
                  <a:srgbClr val="FFFFFF"/>
                </a:solidFill>
                <a:latin typeface="Corbel"/>
                <a:cs typeface="Corbel"/>
              </a:rPr>
              <a:t>שבועי פיצוי משולם</a:t>
            </a:r>
          </a:p>
          <a:p>
            <a:pPr marL="374015" indent="-361315">
              <a:lnSpc>
                <a:spcPct val="100000"/>
              </a:lnSpc>
              <a:spcBef>
                <a:spcPts val="2130"/>
              </a:spcBef>
              <a:buFont typeface="Wingdings 2"/>
              <a:buChar char=""/>
              <a:tabLst>
                <a:tab pos="374015" algn="l"/>
                <a:tab pos="374650" algn="l"/>
              </a:tabLst>
            </a:pPr>
            <a:r>
              <a:rPr lang="en-US" sz="2450" spc="10" dirty="0">
                <a:solidFill>
                  <a:srgbClr val="FFFFFF"/>
                </a:solidFill>
                <a:latin typeface="Corbel"/>
                <a:cs typeface="Corbel"/>
              </a:rPr>
              <a:t>2x10h + 5x4h = 40h (+ 2h </a:t>
            </a:r>
            <a:r>
              <a:rPr lang="en-US" sz="2450" spc="10" dirty="0" err="1">
                <a:solidFill>
                  <a:srgbClr val="FFFFFF"/>
                </a:solidFill>
                <a:latin typeface="Corbel"/>
                <a:cs typeface="Corbel"/>
              </a:rPr>
              <a:t>flibility</a:t>
            </a:r>
            <a:r>
              <a:rPr lang="en-US" sz="2450" spc="10" dirty="0">
                <a:solidFill>
                  <a:srgbClr val="FFFFFF"/>
                </a:solidFill>
                <a:latin typeface="Corbel"/>
                <a:cs typeface="Corbel"/>
              </a:rPr>
              <a:t>) X 2 </a:t>
            </a:r>
            <a:r>
              <a:rPr lang="he-IL" sz="2450" spc="10" dirty="0">
                <a:solidFill>
                  <a:srgbClr val="FFFFFF"/>
                </a:solidFill>
                <a:latin typeface="Corbel"/>
                <a:cs typeface="Corbel"/>
              </a:rPr>
              <a:t>פקידות קבלה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17000" y="878809"/>
            <a:ext cx="7860665" cy="776494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lang="he-IL" sz="4950" dirty="0"/>
              <a:t>פקידת קבלה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337297" y="1919676"/>
            <a:ext cx="6180455" cy="3209468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lang="he-IL" sz="2450" spc="15" dirty="0">
                <a:solidFill>
                  <a:srgbClr val="FFFFFF"/>
                </a:solidFill>
                <a:latin typeface="Corbel"/>
                <a:cs typeface="Corbel"/>
              </a:rPr>
              <a:t>בסיס פעילות: 7 חודשים</a:t>
            </a:r>
          </a:p>
          <a:p>
            <a:pPr marL="12700" marR="2026920">
              <a:lnSpc>
                <a:spcPct val="172500"/>
              </a:lnSpc>
            </a:pPr>
            <a:r>
              <a:rPr lang="he-IL" sz="2450" spc="15" dirty="0">
                <a:solidFill>
                  <a:srgbClr val="FFFFFF"/>
                </a:solidFill>
                <a:latin typeface="Corbel"/>
                <a:cs typeface="Corbel"/>
              </a:rPr>
              <a:t>מחיר עלות מוחלק מעל 12 חודשים עלויות שכר: 17%</a:t>
            </a:r>
          </a:p>
          <a:p>
            <a:pPr marL="12700">
              <a:lnSpc>
                <a:spcPct val="100000"/>
              </a:lnSpc>
              <a:spcBef>
                <a:spcPts val="2025"/>
              </a:spcBef>
            </a:pPr>
            <a:r>
              <a:rPr lang="he-IL" sz="2450" spc="15" dirty="0">
                <a:solidFill>
                  <a:srgbClr val="FFFFFF"/>
                </a:solidFill>
                <a:latin typeface="Corbel"/>
                <a:cs typeface="Corbel"/>
              </a:rPr>
              <a:t>עלות חודשית: 8'190. - / חודש (2 פקידים)</a:t>
            </a:r>
            <a:endParaRPr sz="30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3250" dirty="0">
              <a:latin typeface="Times New Roman"/>
              <a:cs typeface="Times New Roman"/>
            </a:endParaRPr>
          </a:p>
          <a:p>
            <a:pPr marL="3149600">
              <a:lnSpc>
                <a:spcPct val="100000"/>
              </a:lnSpc>
            </a:pPr>
            <a:r>
              <a:rPr lang="en-US" sz="2450" spc="5" dirty="0">
                <a:solidFill>
                  <a:srgbClr val="FFFFFF"/>
                </a:solidFill>
                <a:latin typeface="Corbel"/>
                <a:cs typeface="Corbel"/>
              </a:rPr>
              <a:t>6.20 / m2 / </a:t>
            </a:r>
            <a:r>
              <a:rPr lang="he-IL" sz="2450" spc="5" dirty="0">
                <a:solidFill>
                  <a:srgbClr val="FFFFFF"/>
                </a:solidFill>
                <a:latin typeface="Corbel"/>
                <a:cs typeface="Corbel"/>
              </a:rPr>
              <a:t>חודש</a:t>
            </a:r>
          </a:p>
        </p:txBody>
      </p:sp>
      <p:sp>
        <p:nvSpPr>
          <p:cNvPr id="4" name="object 4"/>
          <p:cNvSpPr/>
          <p:nvPr/>
        </p:nvSpPr>
        <p:spPr>
          <a:xfrm>
            <a:off x="6650182" y="5552900"/>
            <a:ext cx="831272" cy="77308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687900" y="4803555"/>
            <a:ext cx="757266" cy="70065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687900" y="4803554"/>
            <a:ext cx="757555" cy="701040"/>
          </a:xfrm>
          <a:custGeom>
            <a:avLst/>
            <a:gdLst/>
            <a:ahLst/>
            <a:cxnLst/>
            <a:rect l="l" t="t" r="r" b="b"/>
            <a:pathLst>
              <a:path w="757554" h="701039">
                <a:moveTo>
                  <a:pt x="757123" y="397547"/>
                </a:moveTo>
                <a:lnTo>
                  <a:pt x="754029" y="377444"/>
                </a:lnTo>
                <a:lnTo>
                  <a:pt x="744924" y="357847"/>
                </a:lnTo>
                <a:lnTo>
                  <a:pt x="709755" y="320482"/>
                </a:lnTo>
                <a:lnTo>
                  <a:pt x="653753" y="286075"/>
                </a:lnTo>
                <a:lnTo>
                  <a:pt x="618608" y="270176"/>
                </a:lnTo>
                <a:lnTo>
                  <a:pt x="579057" y="255250"/>
                </a:lnTo>
                <a:lnTo>
                  <a:pt x="535367" y="241376"/>
                </a:lnTo>
                <a:lnTo>
                  <a:pt x="487805" y="228631"/>
                </a:lnTo>
                <a:lnTo>
                  <a:pt x="436638" y="217093"/>
                </a:lnTo>
                <a:lnTo>
                  <a:pt x="382134" y="206841"/>
                </a:lnTo>
                <a:lnTo>
                  <a:pt x="324561" y="197952"/>
                </a:lnTo>
                <a:lnTo>
                  <a:pt x="264185" y="190505"/>
                </a:lnTo>
                <a:lnTo>
                  <a:pt x="201273" y="184577"/>
                </a:lnTo>
                <a:lnTo>
                  <a:pt x="136094" y="180246"/>
                </a:lnTo>
                <a:lnTo>
                  <a:pt x="68913" y="177590"/>
                </a:lnTo>
                <a:lnTo>
                  <a:pt x="0" y="176687"/>
                </a:lnTo>
                <a:lnTo>
                  <a:pt x="0" y="0"/>
                </a:lnTo>
                <a:lnTo>
                  <a:pt x="68913" y="902"/>
                </a:lnTo>
                <a:lnTo>
                  <a:pt x="136094" y="3558"/>
                </a:lnTo>
                <a:lnTo>
                  <a:pt x="201273" y="7889"/>
                </a:lnTo>
                <a:lnTo>
                  <a:pt x="264185" y="13817"/>
                </a:lnTo>
                <a:lnTo>
                  <a:pt x="324561" y="21264"/>
                </a:lnTo>
                <a:lnTo>
                  <a:pt x="382134" y="30153"/>
                </a:lnTo>
                <a:lnTo>
                  <a:pt x="436638" y="40405"/>
                </a:lnTo>
                <a:lnTo>
                  <a:pt x="487805" y="51943"/>
                </a:lnTo>
                <a:lnTo>
                  <a:pt x="535367" y="64688"/>
                </a:lnTo>
                <a:lnTo>
                  <a:pt x="579057" y="78562"/>
                </a:lnTo>
                <a:lnTo>
                  <a:pt x="618608" y="93488"/>
                </a:lnTo>
                <a:lnTo>
                  <a:pt x="653753" y="109387"/>
                </a:lnTo>
                <a:lnTo>
                  <a:pt x="709755" y="143794"/>
                </a:lnTo>
                <a:lnTo>
                  <a:pt x="744924" y="181159"/>
                </a:lnTo>
                <a:lnTo>
                  <a:pt x="757123" y="220859"/>
                </a:lnTo>
                <a:lnTo>
                  <a:pt x="757123" y="397547"/>
                </a:lnTo>
                <a:lnTo>
                  <a:pt x="753500" y="419209"/>
                </a:lnTo>
                <a:lnTo>
                  <a:pt x="742834" y="440350"/>
                </a:lnTo>
                <a:lnTo>
                  <a:pt x="701597" y="480617"/>
                </a:lnTo>
                <a:lnTo>
                  <a:pt x="635853" y="517447"/>
                </a:lnTo>
                <a:lnTo>
                  <a:pt x="594554" y="534290"/>
                </a:lnTo>
                <a:lnTo>
                  <a:pt x="548045" y="549935"/>
                </a:lnTo>
                <a:lnTo>
                  <a:pt x="496630" y="564268"/>
                </a:lnTo>
                <a:lnTo>
                  <a:pt x="440615" y="577177"/>
                </a:lnTo>
                <a:lnTo>
                  <a:pt x="380306" y="588549"/>
                </a:lnTo>
                <a:lnTo>
                  <a:pt x="316007" y="598270"/>
                </a:lnTo>
                <a:lnTo>
                  <a:pt x="248024" y="606228"/>
                </a:lnTo>
                <a:lnTo>
                  <a:pt x="176662" y="612310"/>
                </a:lnTo>
                <a:lnTo>
                  <a:pt x="176662" y="700655"/>
                </a:lnTo>
                <a:lnTo>
                  <a:pt x="0" y="530063"/>
                </a:lnTo>
                <a:lnTo>
                  <a:pt x="176662" y="347279"/>
                </a:lnTo>
                <a:lnTo>
                  <a:pt x="176662" y="435623"/>
                </a:lnTo>
                <a:lnTo>
                  <a:pt x="238594" y="430468"/>
                </a:lnTo>
                <a:lnTo>
                  <a:pt x="298318" y="423856"/>
                </a:lnTo>
                <a:lnTo>
                  <a:pt x="355576" y="415850"/>
                </a:lnTo>
                <a:lnTo>
                  <a:pt x="410110" y="406514"/>
                </a:lnTo>
                <a:lnTo>
                  <a:pt x="461662" y="395911"/>
                </a:lnTo>
                <a:lnTo>
                  <a:pt x="509975" y="384103"/>
                </a:lnTo>
                <a:lnTo>
                  <a:pt x="554789" y="371153"/>
                </a:lnTo>
                <a:lnTo>
                  <a:pt x="595849" y="357126"/>
                </a:lnTo>
                <a:lnTo>
                  <a:pt x="632895" y="342083"/>
                </a:lnTo>
                <a:lnTo>
                  <a:pt x="665669" y="326088"/>
                </a:lnTo>
                <a:lnTo>
                  <a:pt x="693915" y="309203"/>
                </a:lnTo>
              </a:path>
            </a:pathLst>
          </a:custGeom>
          <a:ln w="32863">
            <a:solidFill>
              <a:srgbClr val="37AC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075220" y="957686"/>
            <a:ext cx="8549005" cy="13824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he-IL" spc="-60" dirty="0"/>
              <a:t>סך כל ההוצאות של </a:t>
            </a:r>
            <a:r>
              <a:rPr lang="en-US" spc="-60" dirty="0"/>
              <a:t>EPP / M2 / </a:t>
            </a:r>
            <a:r>
              <a:rPr lang="he-IL" spc="-60" dirty="0"/>
              <a:t>חודש</a:t>
            </a:r>
            <a:br>
              <a:rPr lang="he-IL" spc="-60" dirty="0"/>
            </a:br>
            <a:r>
              <a:rPr lang="he-IL" spc="-60" dirty="0"/>
              <a:t> 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337297" y="1919676"/>
            <a:ext cx="5330190" cy="319767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374015" indent="-361315">
              <a:lnSpc>
                <a:spcPct val="100000"/>
              </a:lnSpc>
              <a:spcBef>
                <a:spcPts val="135"/>
              </a:spcBef>
              <a:buFont typeface="Wingdings 2"/>
              <a:buChar char=""/>
              <a:tabLst>
                <a:tab pos="374015" algn="l"/>
                <a:tab pos="374650" algn="l"/>
              </a:tabLst>
            </a:pPr>
            <a:r>
              <a:rPr lang="en-US" sz="2450" spc="5" dirty="0">
                <a:solidFill>
                  <a:srgbClr val="FFFFFF"/>
                </a:solidFill>
                <a:latin typeface="Corbel"/>
                <a:cs typeface="Corbel"/>
              </a:rPr>
              <a:t>1,25 / M2 / </a:t>
            </a:r>
            <a:r>
              <a:rPr lang="he-IL" sz="2450" spc="5" dirty="0">
                <a:solidFill>
                  <a:srgbClr val="FFFFFF"/>
                </a:solidFill>
                <a:latin typeface="Corbel"/>
                <a:cs typeface="Corbel"/>
              </a:rPr>
              <a:t>חודש - עמלות נשלטות</a:t>
            </a:r>
          </a:p>
          <a:p>
            <a:pPr marL="374015" indent="-361315">
              <a:lnSpc>
                <a:spcPct val="100000"/>
              </a:lnSpc>
              <a:spcBef>
                <a:spcPts val="2130"/>
              </a:spcBef>
              <a:buFont typeface="Wingdings 2"/>
              <a:buChar char=""/>
              <a:tabLst>
                <a:tab pos="374015" algn="l"/>
                <a:tab pos="374650" algn="l"/>
              </a:tabLst>
            </a:pPr>
            <a:r>
              <a:rPr lang="en-US" sz="2450" spc="10" dirty="0">
                <a:solidFill>
                  <a:srgbClr val="FFFFFF"/>
                </a:solidFill>
                <a:latin typeface="Corbel"/>
                <a:cs typeface="Corbel"/>
              </a:rPr>
              <a:t>3.80 / M2 / </a:t>
            </a:r>
            <a:r>
              <a:rPr lang="he-IL" sz="2450" spc="10" dirty="0">
                <a:solidFill>
                  <a:srgbClr val="FFFFFF"/>
                </a:solidFill>
                <a:latin typeface="Corbel"/>
                <a:cs typeface="Corbel"/>
              </a:rPr>
              <a:t>חודש - הוצאות שוטפות</a:t>
            </a:r>
          </a:p>
          <a:p>
            <a:pPr marL="374015" indent="-361315">
              <a:lnSpc>
                <a:spcPct val="100000"/>
              </a:lnSpc>
              <a:spcBef>
                <a:spcPts val="2130"/>
              </a:spcBef>
              <a:buFont typeface="Wingdings 2"/>
              <a:buChar char=""/>
              <a:tabLst>
                <a:tab pos="374015" algn="l"/>
                <a:tab pos="374650" algn="l"/>
              </a:tabLst>
            </a:pPr>
            <a:r>
              <a:rPr lang="en-US" sz="2450" spc="15" dirty="0">
                <a:solidFill>
                  <a:srgbClr val="FFFFFF"/>
                </a:solidFill>
                <a:latin typeface="Corbel"/>
                <a:cs typeface="Corbel"/>
              </a:rPr>
              <a:t>4.40 / M2 / </a:t>
            </a:r>
            <a:r>
              <a:rPr lang="he-IL" sz="2450" spc="15" dirty="0">
                <a:solidFill>
                  <a:srgbClr val="FFFFFF"/>
                </a:solidFill>
                <a:latin typeface="Corbel"/>
                <a:cs typeface="Corbel"/>
              </a:rPr>
              <a:t>חודש - תחנת </a:t>
            </a:r>
            <a:r>
              <a:rPr lang="en-US" sz="2450" spc="15" dirty="0">
                <a:solidFill>
                  <a:srgbClr val="FFFFFF"/>
                </a:solidFill>
                <a:latin typeface="Corbel"/>
                <a:cs typeface="Corbel"/>
              </a:rPr>
              <a:t>janitorial</a:t>
            </a:r>
          </a:p>
          <a:p>
            <a:pPr marL="374015" indent="-361315">
              <a:lnSpc>
                <a:spcPct val="100000"/>
              </a:lnSpc>
              <a:spcBef>
                <a:spcPts val="2030"/>
              </a:spcBef>
              <a:buFont typeface="Wingdings 2"/>
              <a:buChar char=""/>
              <a:tabLst>
                <a:tab pos="374015" algn="l"/>
                <a:tab pos="374650" algn="l"/>
              </a:tabLst>
            </a:pPr>
            <a:r>
              <a:rPr lang="en-US" sz="2450" spc="10" dirty="0">
                <a:solidFill>
                  <a:srgbClr val="FFFFFF"/>
                </a:solidFill>
                <a:latin typeface="Corbel"/>
                <a:cs typeface="Corbel"/>
              </a:rPr>
              <a:t>6.20 / M2 / </a:t>
            </a:r>
            <a:r>
              <a:rPr lang="he-IL" sz="2450" spc="10" dirty="0">
                <a:solidFill>
                  <a:srgbClr val="FFFFFF"/>
                </a:solidFill>
                <a:latin typeface="Corbel"/>
                <a:cs typeface="Corbel"/>
              </a:rPr>
              <a:t>חודש - עמדות קבלה</a:t>
            </a:r>
            <a:endParaRPr sz="30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325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lang="he-IL" sz="2450" spc="10" dirty="0">
                <a:solidFill>
                  <a:srgbClr val="FFFFFF"/>
                </a:solidFill>
                <a:latin typeface="Corbel"/>
                <a:cs typeface="Corbel"/>
              </a:rPr>
              <a:t>סך </a:t>
            </a:r>
            <a:r>
              <a:rPr lang="he-IL" sz="2450" spc="10" dirty="0" err="1">
                <a:solidFill>
                  <a:srgbClr val="FFFFFF"/>
                </a:solidFill>
                <a:latin typeface="Corbel"/>
                <a:cs typeface="Corbel"/>
              </a:rPr>
              <a:t>הכל</a:t>
            </a:r>
            <a:r>
              <a:rPr lang="he-IL" sz="2450" spc="10" dirty="0">
                <a:solidFill>
                  <a:srgbClr val="FFFFFF"/>
                </a:solidFill>
                <a:latin typeface="Corbel"/>
                <a:cs typeface="Corbel"/>
              </a:rPr>
              <a:t>: 15.65 / </a:t>
            </a:r>
            <a:r>
              <a:rPr lang="en-US" sz="2450" spc="10" dirty="0">
                <a:solidFill>
                  <a:srgbClr val="FFFFFF"/>
                </a:solidFill>
                <a:latin typeface="Corbel"/>
                <a:cs typeface="Corbel"/>
              </a:rPr>
              <a:t>M2 / </a:t>
            </a:r>
            <a:r>
              <a:rPr lang="he-IL" sz="2450" spc="10" dirty="0">
                <a:solidFill>
                  <a:srgbClr val="FFFFFF"/>
                </a:solidFill>
                <a:latin typeface="Corbel"/>
                <a:cs typeface="Corbel"/>
              </a:rPr>
              <a:t>חודש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69888" y="279331"/>
            <a:ext cx="7553623" cy="676532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2099945" marR="5080" indent="-1976120">
              <a:lnSpc>
                <a:spcPct val="100800"/>
              </a:lnSpc>
              <a:spcBef>
                <a:spcPts val="55"/>
              </a:spcBef>
            </a:pPr>
            <a:r>
              <a:rPr lang="he-IL" spc="-5" dirty="0"/>
              <a:t>דוגמה: סכום החיובים עבור סטודיו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337297" y="2892511"/>
            <a:ext cx="7756525" cy="1579470"/>
          </a:xfrm>
          <a:prstGeom prst="rect">
            <a:avLst/>
          </a:prstGeom>
        </p:spPr>
        <p:txBody>
          <a:bodyPr vert="horz" wrap="square" lIns="0" tIns="65404" rIns="0" bIns="0" rtlCol="0">
            <a:spAutoFit/>
          </a:bodyPr>
          <a:lstStyle/>
          <a:p>
            <a:pPr marL="380365" marR="5080" indent="-367665">
              <a:lnSpc>
                <a:spcPts val="2070"/>
              </a:lnSpc>
              <a:spcBef>
                <a:spcPts val="515"/>
              </a:spcBef>
              <a:buFont typeface="Wingdings 2"/>
              <a:buChar char=""/>
              <a:tabLst>
                <a:tab pos="374015" algn="l"/>
                <a:tab pos="374650" algn="l"/>
              </a:tabLst>
            </a:pPr>
            <a:r>
              <a:rPr lang="he-IL" sz="2050" spc="10" dirty="0">
                <a:solidFill>
                  <a:srgbClr val="FFFFFF"/>
                </a:solidFill>
                <a:latin typeface="Corbel"/>
                <a:cs typeface="Corbel"/>
              </a:rPr>
              <a:t>מר וגברת </a:t>
            </a:r>
            <a:r>
              <a:rPr lang="en-US" sz="2050" spc="10" dirty="0">
                <a:solidFill>
                  <a:srgbClr val="FFFFFF"/>
                </a:solidFill>
                <a:latin typeface="Corbel"/>
                <a:cs typeface="Corbel"/>
              </a:rPr>
              <a:t>Hubel </a:t>
            </a:r>
            <a:r>
              <a:rPr lang="he-IL" sz="2050" spc="10" dirty="0">
                <a:solidFill>
                  <a:srgbClr val="FFFFFF"/>
                </a:solidFill>
                <a:latin typeface="Corbel"/>
                <a:cs typeface="Corbel"/>
              </a:rPr>
              <a:t>הבעלים של דירה של 27.50 </a:t>
            </a:r>
            <a:r>
              <a:rPr lang="en-US" sz="2050" spc="10" dirty="0">
                <a:solidFill>
                  <a:srgbClr val="FFFFFF"/>
                </a:solidFill>
                <a:latin typeface="Corbel"/>
                <a:cs typeface="Corbel"/>
              </a:rPr>
              <a:t>m2 </a:t>
            </a:r>
            <a:r>
              <a:rPr lang="he-IL" sz="2050" spc="10" dirty="0">
                <a:solidFill>
                  <a:srgbClr val="FFFFFF"/>
                </a:solidFill>
                <a:latin typeface="Corbel"/>
                <a:cs typeface="Corbel"/>
              </a:rPr>
              <a:t>עם 2 מיטות בקומה 3 של מגורים.</a:t>
            </a:r>
            <a:endParaRPr sz="3500" dirty="0">
              <a:latin typeface="Times New Roman"/>
              <a:cs typeface="Times New Roman"/>
            </a:endParaRPr>
          </a:p>
          <a:p>
            <a:pPr marL="374015" marR="869950" indent="-361315">
              <a:lnSpc>
                <a:spcPct val="164100"/>
              </a:lnSpc>
              <a:buFont typeface="Wingdings 2"/>
              <a:buChar char=""/>
              <a:tabLst>
                <a:tab pos="374015" algn="l"/>
                <a:tab pos="374650" algn="l"/>
              </a:tabLst>
            </a:pPr>
            <a:r>
              <a:rPr lang="he-IL" sz="2050" spc="5" dirty="0">
                <a:solidFill>
                  <a:srgbClr val="FFFFFF"/>
                </a:solidFill>
                <a:latin typeface="Corbel"/>
                <a:cs typeface="Corbel"/>
              </a:rPr>
              <a:t>ההוצאות החודשיות שלהם יהיו: 430 פרנק שוויצרי. (שנה ראשונה) (15.65 </a:t>
            </a:r>
            <a:r>
              <a:rPr lang="en-US" sz="2050" spc="5" dirty="0">
                <a:solidFill>
                  <a:srgbClr val="FFFFFF"/>
                </a:solidFill>
                <a:latin typeface="Corbel"/>
                <a:cs typeface="Corbel"/>
              </a:rPr>
              <a:t>x 27.50 m2 = 430 .--)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61196" y="957686"/>
            <a:ext cx="7172959" cy="13824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he-IL" spc="-15" dirty="0"/>
              <a:t>מתכונים משלימים </a:t>
            </a:r>
            <a:r>
              <a:rPr lang="en-US" spc="-15"/>
              <a:t>EPP</a:t>
            </a:r>
            <a:br>
              <a:rPr lang="en-US" spc="-15"/>
            </a:br>
            <a:r>
              <a:rPr lang="en-US" spc="-15"/>
              <a:t> </a:t>
            </a:r>
            <a:endParaRPr lang="en-US" spc="-15" dirty="0"/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xfrm>
            <a:off x="1132219" y="1867090"/>
            <a:ext cx="8428961" cy="3460819"/>
          </a:xfrm>
          <a:prstGeom prst="rect">
            <a:avLst/>
          </a:prstGeom>
        </p:spPr>
        <p:txBody>
          <a:bodyPr vert="horz" wrap="square" lIns="0" tIns="77470" rIns="0" bIns="0" rtlCol="0">
            <a:spAutoFit/>
          </a:bodyPr>
          <a:lstStyle/>
          <a:p>
            <a:pPr marL="584835" marR="5080" indent="-367665">
              <a:lnSpc>
                <a:spcPct val="80000"/>
              </a:lnSpc>
              <a:spcBef>
                <a:spcPts val="2175"/>
              </a:spcBef>
              <a:buFont typeface="Wingdings 2"/>
              <a:buChar char=""/>
              <a:tabLst>
                <a:tab pos="579120" algn="l"/>
                <a:tab pos="579755" algn="l"/>
              </a:tabLst>
            </a:pPr>
            <a:r>
              <a:rPr lang="he-IL" spc="5" dirty="0"/>
              <a:t>המבצע של </a:t>
            </a:r>
            <a:r>
              <a:rPr lang="en-US" spc="5" dirty="0"/>
              <a:t>B &amp; B </a:t>
            </a:r>
            <a:r>
              <a:rPr lang="he-IL" spc="5" dirty="0"/>
              <a:t>ואת הבר טרקלין יימכרו למנהל עצמאי תחת שליטתו של מנהל </a:t>
            </a:r>
            <a:r>
              <a:rPr lang="en-US" spc="5" dirty="0"/>
              <a:t>SEP </a:t>
            </a:r>
            <a:r>
              <a:rPr lang="he-IL" spc="5" dirty="0"/>
              <a:t>במקרה זה </a:t>
            </a:r>
            <a:r>
              <a:rPr lang="en-US" spc="5" dirty="0" err="1"/>
              <a:t>Sunimmo</a:t>
            </a:r>
            <a:r>
              <a:rPr lang="en-US" spc="5" dirty="0"/>
              <a:t> </a:t>
            </a:r>
            <a:r>
              <a:rPr lang="he-IL" spc="5" dirty="0" err="1"/>
              <a:t>ריביירה</a:t>
            </a:r>
            <a:endParaRPr lang="he-IL" spc="5" dirty="0"/>
          </a:p>
          <a:p>
            <a:pPr marL="584835" marR="5080" indent="-367665">
              <a:lnSpc>
                <a:spcPct val="80000"/>
              </a:lnSpc>
              <a:spcBef>
                <a:spcPts val="2175"/>
              </a:spcBef>
              <a:buFont typeface="Wingdings 2"/>
              <a:buChar char=""/>
              <a:tabLst>
                <a:tab pos="579120" algn="l"/>
                <a:tab pos="579755" algn="l"/>
              </a:tabLst>
            </a:pPr>
            <a:r>
              <a:rPr lang="he-IL" spc="5" dirty="0"/>
              <a:t>למנהלי </a:t>
            </a:r>
            <a:r>
              <a:rPr lang="he-IL" spc="5" dirty="0" err="1"/>
              <a:t>סונימו</a:t>
            </a:r>
            <a:r>
              <a:rPr lang="he-IL" spc="5" dirty="0"/>
              <a:t> </a:t>
            </a:r>
            <a:r>
              <a:rPr lang="he-IL" spc="5" dirty="0" err="1"/>
              <a:t>ריביירה</a:t>
            </a:r>
            <a:r>
              <a:rPr lang="he-IL" spc="5" dirty="0"/>
              <a:t> יש ניסיון מוכח בניהול בר-מסעדה בהר נופש</a:t>
            </a:r>
          </a:p>
          <a:p>
            <a:pPr marL="584835" marR="5080" indent="-367665">
              <a:lnSpc>
                <a:spcPct val="80000"/>
              </a:lnSpc>
              <a:spcBef>
                <a:spcPts val="2175"/>
              </a:spcBef>
              <a:buFont typeface="Wingdings 2"/>
              <a:buChar char=""/>
              <a:tabLst>
                <a:tab pos="579120" algn="l"/>
                <a:tab pos="579755" algn="l"/>
              </a:tabLst>
            </a:pPr>
            <a:r>
              <a:rPr lang="he-IL" spc="5" dirty="0"/>
              <a:t>השכרה תידרש מידי חודש מהמנהל</a:t>
            </a:r>
          </a:p>
          <a:p>
            <a:pPr marL="584835" marR="91440" indent="-367665">
              <a:lnSpc>
                <a:spcPct val="82100"/>
              </a:lnSpc>
              <a:spcBef>
                <a:spcPts val="2020"/>
              </a:spcBef>
              <a:buFont typeface="Wingdings 2"/>
              <a:buChar char=""/>
              <a:tabLst>
                <a:tab pos="579120" algn="l"/>
                <a:tab pos="579755" algn="l"/>
              </a:tabLst>
            </a:pPr>
            <a:r>
              <a:rPr lang="he-IL" spc="10" dirty="0"/>
              <a:t>שני קליני קבלה הם תחת חוזה: רק אחד יכול להיות שכרו את השנה הראשונה: הדוגמה הקודמת, כי תפחית את ההוצאות החודשי ל 345 .-- / חודש</a:t>
            </a:r>
          </a:p>
          <a:p>
            <a:pPr marL="584835" marR="91440" indent="-367665">
              <a:lnSpc>
                <a:spcPct val="82100"/>
              </a:lnSpc>
              <a:spcBef>
                <a:spcPts val="2020"/>
              </a:spcBef>
              <a:buFont typeface="Wingdings 2"/>
              <a:buChar char=""/>
              <a:tabLst>
                <a:tab pos="579120" algn="l"/>
                <a:tab pos="579755" algn="l"/>
              </a:tabLst>
            </a:pPr>
            <a:r>
              <a:rPr lang="he-IL" spc="10" dirty="0"/>
              <a:t>מקומות הפארק עשויים להיות כפופים לחבילה בתשלום</a:t>
            </a:r>
          </a:p>
          <a:p>
            <a:pPr marL="584835" marR="91440" indent="-367665">
              <a:lnSpc>
                <a:spcPct val="82100"/>
              </a:lnSpc>
              <a:spcBef>
                <a:spcPts val="2020"/>
              </a:spcBef>
              <a:buFont typeface="Wingdings 2"/>
              <a:buChar char=""/>
              <a:tabLst>
                <a:tab pos="579120" algn="l"/>
                <a:tab pos="579755" algn="l"/>
              </a:tabLst>
            </a:pPr>
            <a:r>
              <a:rPr lang="he-IL" spc="10" dirty="0"/>
              <a:t>כל האמצעים הללו יכולים ליצור הכנסות מעניינות או הפחתת עלויות עבור </a:t>
            </a:r>
            <a:r>
              <a:rPr lang="en-US" spc="10" dirty="0"/>
              <a:t>EPP</a:t>
            </a:r>
            <a:endParaRPr lang="he-IL" spc="1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69888" y="279331"/>
            <a:ext cx="7553623" cy="1368195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2656205" marR="5080" indent="-2639695">
              <a:lnSpc>
                <a:spcPct val="100800"/>
              </a:lnSpc>
              <a:spcBef>
                <a:spcPts val="55"/>
              </a:spcBef>
            </a:pPr>
            <a:r>
              <a:rPr lang="he-IL" spc="-5" dirty="0">
                <a:solidFill>
                  <a:srgbClr val="FF6600"/>
                </a:solidFill>
              </a:rPr>
              <a:t>מנדט של ניהול השכירות של המגורים</a:t>
            </a:r>
            <a:endParaRPr spc="-5" dirty="0">
              <a:solidFill>
                <a:srgbClr val="FF6600"/>
              </a:solidFill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337297" y="2208897"/>
            <a:ext cx="6235065" cy="4326184"/>
          </a:xfrm>
          <a:prstGeom prst="rect">
            <a:avLst/>
          </a:prstGeom>
        </p:spPr>
        <p:txBody>
          <a:bodyPr vert="horz" wrap="square" lIns="0" tIns="207645" rIns="0" bIns="0" rtlCol="0">
            <a:spAutoFit/>
          </a:bodyPr>
          <a:lstStyle/>
          <a:p>
            <a:pPr marL="374015" indent="-361315">
              <a:lnSpc>
                <a:spcPct val="100000"/>
              </a:lnSpc>
              <a:spcBef>
                <a:spcPts val="1545"/>
              </a:spcBef>
              <a:buFont typeface="Wingdings 2"/>
              <a:buChar char=""/>
              <a:tabLst>
                <a:tab pos="374015" algn="l"/>
                <a:tab pos="374650" algn="l"/>
              </a:tabLst>
            </a:pPr>
            <a:r>
              <a:rPr lang="he-IL" sz="2250" spc="5" dirty="0">
                <a:solidFill>
                  <a:srgbClr val="FFFFFF"/>
                </a:solidFill>
                <a:latin typeface="Corbel"/>
                <a:cs typeface="Corbel"/>
              </a:rPr>
              <a:t>בסיס הנציבות: 25% מההכנסה ברוטו שכירות</a:t>
            </a:r>
          </a:p>
          <a:p>
            <a:pPr marL="374015" indent="-361315">
              <a:lnSpc>
                <a:spcPct val="100000"/>
              </a:lnSpc>
              <a:spcBef>
                <a:spcPts val="1545"/>
              </a:spcBef>
              <a:buFont typeface="Wingdings 2"/>
              <a:buChar char=""/>
              <a:tabLst>
                <a:tab pos="374015" algn="l"/>
                <a:tab pos="374650" algn="l"/>
              </a:tabLst>
            </a:pPr>
            <a:r>
              <a:rPr lang="he-IL" sz="2250" dirty="0">
                <a:solidFill>
                  <a:schemeClr val="bg1"/>
                </a:solidFill>
                <a:latin typeface="Corbel"/>
                <a:cs typeface="Corbel"/>
              </a:rPr>
              <a:t>החל על שהייה של 7 לילות</a:t>
            </a:r>
          </a:p>
          <a:p>
            <a:pPr marL="374015" indent="-361315">
              <a:lnSpc>
                <a:spcPct val="100000"/>
              </a:lnSpc>
              <a:spcBef>
                <a:spcPts val="1545"/>
              </a:spcBef>
              <a:buFont typeface="Wingdings 2"/>
              <a:buChar char=""/>
              <a:tabLst>
                <a:tab pos="374015" algn="l"/>
                <a:tab pos="374650" algn="l"/>
              </a:tabLst>
            </a:pPr>
            <a:r>
              <a:rPr lang="he-IL" sz="2250" dirty="0" err="1">
                <a:solidFill>
                  <a:schemeClr val="bg1"/>
                </a:solidFill>
                <a:latin typeface="Corbel"/>
                <a:cs typeface="Corbel"/>
              </a:rPr>
              <a:t>דגרסיבי</a:t>
            </a:r>
            <a:r>
              <a:rPr lang="he-IL" sz="2250" dirty="0">
                <a:solidFill>
                  <a:schemeClr val="bg1"/>
                </a:solidFill>
                <a:latin typeface="Corbel"/>
                <a:cs typeface="Corbel"/>
              </a:rPr>
              <a:t> לשהייה ארוכה</a:t>
            </a:r>
            <a:endParaRPr sz="2250" dirty="0">
              <a:solidFill>
                <a:schemeClr val="bg1"/>
              </a:solidFill>
              <a:latin typeface="Corbel"/>
              <a:cs typeface="Corbel"/>
            </a:endParaRPr>
          </a:p>
          <a:p>
            <a:pPr marL="374015" indent="-361315">
              <a:lnSpc>
                <a:spcPct val="100000"/>
              </a:lnSpc>
              <a:spcBef>
                <a:spcPts val="1545"/>
              </a:spcBef>
              <a:buFont typeface="Wingdings 2"/>
              <a:buChar char=""/>
              <a:tabLst>
                <a:tab pos="374015" algn="l"/>
                <a:tab pos="374650" algn="l"/>
              </a:tabLst>
            </a:pPr>
            <a:r>
              <a:rPr lang="he-IL" sz="2250" spc="10" dirty="0">
                <a:solidFill>
                  <a:srgbClr val="FFFFFF"/>
                </a:solidFill>
                <a:latin typeface="Corbel"/>
                <a:cs typeface="Corbel"/>
              </a:rPr>
              <a:t>כולל המשרות הבאות:</a:t>
            </a:r>
          </a:p>
          <a:p>
            <a:pPr marL="374015" indent="-361315">
              <a:lnSpc>
                <a:spcPct val="100000"/>
              </a:lnSpc>
              <a:spcBef>
                <a:spcPts val="1545"/>
              </a:spcBef>
              <a:buFont typeface="Wingdings 2"/>
              <a:buChar char=""/>
              <a:tabLst>
                <a:tab pos="374015" algn="l"/>
                <a:tab pos="374650" algn="l"/>
              </a:tabLst>
            </a:pPr>
            <a:r>
              <a:rPr lang="he-IL" sz="2250" spc="10" dirty="0">
                <a:solidFill>
                  <a:srgbClr val="FFFFFF"/>
                </a:solidFill>
                <a:latin typeface="Corbel"/>
                <a:cs typeface="Corbel"/>
              </a:rPr>
              <a:t>- שיווק</a:t>
            </a:r>
          </a:p>
          <a:p>
            <a:pPr marL="374015" indent="-361315">
              <a:lnSpc>
                <a:spcPct val="100000"/>
              </a:lnSpc>
              <a:spcBef>
                <a:spcPts val="1545"/>
              </a:spcBef>
              <a:buFont typeface="Wingdings 2"/>
              <a:buChar char=""/>
              <a:tabLst>
                <a:tab pos="374015" algn="l"/>
                <a:tab pos="374650" algn="l"/>
              </a:tabLst>
            </a:pPr>
            <a:r>
              <a:rPr lang="he-IL" sz="2250" spc="10" dirty="0">
                <a:solidFill>
                  <a:srgbClr val="FFFFFF"/>
                </a:solidFill>
                <a:latin typeface="Corbel"/>
                <a:cs typeface="Corbel"/>
              </a:rPr>
              <a:t>- שירותי ממשל</a:t>
            </a:r>
          </a:p>
          <a:p>
            <a:pPr marL="374015" indent="-361315">
              <a:lnSpc>
                <a:spcPct val="100000"/>
              </a:lnSpc>
              <a:spcBef>
                <a:spcPts val="1545"/>
              </a:spcBef>
              <a:buFont typeface="Wingdings 2"/>
              <a:buChar char=""/>
              <a:tabLst>
                <a:tab pos="374015" algn="l"/>
                <a:tab pos="374650" algn="l"/>
              </a:tabLst>
            </a:pPr>
            <a:r>
              <a:rPr lang="he-IL" sz="2250" spc="10" dirty="0">
                <a:solidFill>
                  <a:srgbClr val="FFFFFF"/>
                </a:solidFill>
                <a:latin typeface="Corbel"/>
                <a:cs typeface="Corbel"/>
              </a:rPr>
              <a:t>- ליסינג שירותים + טיפול בפשתן</a:t>
            </a:r>
          </a:p>
          <a:p>
            <a:pPr marL="374015" indent="-361315">
              <a:lnSpc>
                <a:spcPct val="100000"/>
              </a:lnSpc>
              <a:spcBef>
                <a:spcPts val="1545"/>
              </a:spcBef>
              <a:buFont typeface="Wingdings 2"/>
              <a:buChar char=""/>
              <a:tabLst>
                <a:tab pos="374015" algn="l"/>
                <a:tab pos="374650" algn="l"/>
              </a:tabLst>
            </a:pPr>
            <a:r>
              <a:rPr lang="he-IL" sz="2250" spc="10" dirty="0">
                <a:solidFill>
                  <a:srgbClr val="FFFFFF"/>
                </a:solidFill>
                <a:latin typeface="Corbel"/>
                <a:cs typeface="Corbel"/>
              </a:rPr>
              <a:t>- צוות ניהול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69888" y="279331"/>
            <a:ext cx="7553623" cy="676532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2576195" marR="5080" indent="-807720">
              <a:lnSpc>
                <a:spcPct val="100800"/>
              </a:lnSpc>
              <a:spcBef>
                <a:spcPts val="55"/>
              </a:spcBef>
            </a:pPr>
            <a:r>
              <a:rPr lang="he-IL" spc="-15" dirty="0"/>
              <a:t>ניהול השכרה: שיווק</a:t>
            </a:r>
            <a:endParaRPr spc="-15" dirty="0"/>
          </a:p>
        </p:txBody>
      </p:sp>
      <p:sp>
        <p:nvSpPr>
          <p:cNvPr id="3" name="object 3"/>
          <p:cNvSpPr txBox="1"/>
          <p:nvPr/>
        </p:nvSpPr>
        <p:spPr>
          <a:xfrm>
            <a:off x="1337297" y="1861831"/>
            <a:ext cx="7927340" cy="3088538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380365" marR="5080" indent="-367665">
              <a:lnSpc>
                <a:spcPts val="2170"/>
              </a:lnSpc>
              <a:spcBef>
                <a:spcPts val="640"/>
              </a:spcBef>
              <a:buFont typeface="Wingdings 2"/>
              <a:buChar char=""/>
              <a:tabLst>
                <a:tab pos="374015" algn="l"/>
                <a:tab pos="374650" algn="l"/>
              </a:tabLst>
            </a:pPr>
            <a:r>
              <a:rPr lang="en-US" sz="2250" spc="10" dirty="0">
                <a:solidFill>
                  <a:srgbClr val="FFFFFF"/>
                </a:solidFill>
                <a:latin typeface="Corbel"/>
                <a:cs typeface="Corbel"/>
              </a:rPr>
              <a:t>FF USION </a:t>
            </a:r>
            <a:r>
              <a:rPr lang="he-IL" sz="2250" spc="10" dirty="0">
                <a:solidFill>
                  <a:srgbClr val="FFFFFF"/>
                </a:solidFill>
                <a:latin typeface="Corbel"/>
                <a:cs typeface="Corbel"/>
              </a:rPr>
              <a:t>על </a:t>
            </a:r>
            <a:r>
              <a:rPr lang="en-US" sz="2250" spc="10" dirty="0">
                <a:solidFill>
                  <a:srgbClr val="FFFFFF"/>
                </a:solidFill>
                <a:latin typeface="Corbel"/>
                <a:cs typeface="Corbel"/>
              </a:rPr>
              <a:t>OTA (</a:t>
            </a:r>
            <a:r>
              <a:rPr lang="he-IL" sz="2250" spc="10" dirty="0">
                <a:solidFill>
                  <a:srgbClr val="FFFFFF"/>
                </a:solidFill>
                <a:latin typeface="Corbel"/>
                <a:cs typeface="Corbel"/>
              </a:rPr>
              <a:t>סוכנות נסיעות מקוונת) הזמנת פלטפורמות: הזמנת, </a:t>
            </a:r>
            <a:r>
              <a:rPr lang="en-US" sz="2250" spc="10" dirty="0">
                <a:solidFill>
                  <a:srgbClr val="FFFFFF"/>
                </a:solidFill>
                <a:latin typeface="Corbel"/>
                <a:cs typeface="Corbel"/>
              </a:rPr>
              <a:t>Expedia, Trivago ...</a:t>
            </a:r>
            <a:endParaRPr lang="he-IL" sz="2250" spc="10" dirty="0">
              <a:solidFill>
                <a:srgbClr val="FFFFFF"/>
              </a:solidFill>
              <a:latin typeface="Corbel"/>
              <a:cs typeface="Corbel"/>
            </a:endParaRPr>
          </a:p>
          <a:p>
            <a:pPr marL="380365" marR="5080" indent="-367665">
              <a:lnSpc>
                <a:spcPts val="2170"/>
              </a:lnSpc>
              <a:spcBef>
                <a:spcPts val="640"/>
              </a:spcBef>
              <a:buFont typeface="Wingdings 2"/>
              <a:buChar char=""/>
              <a:tabLst>
                <a:tab pos="374015" algn="l"/>
                <a:tab pos="374650" algn="l"/>
              </a:tabLst>
            </a:pPr>
            <a:r>
              <a:rPr lang="he-IL" sz="2250" spc="5" dirty="0">
                <a:solidFill>
                  <a:srgbClr val="FFFFFF"/>
                </a:solidFill>
                <a:latin typeface="Corbel"/>
                <a:cs typeface="Corbel"/>
              </a:rPr>
              <a:t>פרסום רגיל: עיתונות כללית ומתמחה</a:t>
            </a:r>
          </a:p>
          <a:p>
            <a:pPr marL="380365" marR="5080" indent="-367665">
              <a:lnSpc>
                <a:spcPts val="2170"/>
              </a:lnSpc>
              <a:spcBef>
                <a:spcPts val="640"/>
              </a:spcBef>
              <a:buFont typeface="Wingdings 2"/>
              <a:buChar char=""/>
              <a:tabLst>
                <a:tab pos="374015" algn="l"/>
                <a:tab pos="374650" algn="l"/>
              </a:tabLst>
            </a:pPr>
            <a:r>
              <a:rPr lang="he-IL" sz="2250" spc="5" dirty="0">
                <a:solidFill>
                  <a:srgbClr val="FFFFFF"/>
                </a:solidFill>
                <a:latin typeface="Corbel"/>
                <a:cs typeface="Corbel"/>
              </a:rPr>
              <a:t>שותפות עם מפעילי תיירות (</a:t>
            </a:r>
            <a:r>
              <a:rPr lang="en-US" sz="2250" spc="5" dirty="0">
                <a:solidFill>
                  <a:srgbClr val="FFFFFF"/>
                </a:solidFill>
                <a:latin typeface="Corbel"/>
                <a:cs typeface="Corbel"/>
              </a:rPr>
              <a:t>TO)</a:t>
            </a:r>
            <a:endParaRPr lang="he-IL" sz="2250" spc="5" dirty="0">
              <a:solidFill>
                <a:srgbClr val="FFFFFF"/>
              </a:solidFill>
              <a:latin typeface="Corbel"/>
              <a:cs typeface="Corbel"/>
            </a:endParaRPr>
          </a:p>
          <a:p>
            <a:pPr marL="380365" marR="5080" indent="-367665">
              <a:lnSpc>
                <a:spcPts val="2170"/>
              </a:lnSpc>
              <a:spcBef>
                <a:spcPts val="640"/>
              </a:spcBef>
              <a:buFont typeface="Wingdings 2"/>
              <a:buChar char=""/>
              <a:tabLst>
                <a:tab pos="374015" algn="l"/>
                <a:tab pos="374650" algn="l"/>
              </a:tabLst>
            </a:pPr>
            <a:r>
              <a:rPr lang="he-IL" sz="2250" spc="10" dirty="0">
                <a:solidFill>
                  <a:srgbClr val="FFFFFF"/>
                </a:solidFill>
                <a:latin typeface="Corbel"/>
                <a:cs typeface="Corbel"/>
              </a:rPr>
              <a:t>להתמודד עם סוחרים מקומיים וספקים</a:t>
            </a:r>
          </a:p>
          <a:p>
            <a:pPr marL="380365" marR="5080" indent="-367665">
              <a:lnSpc>
                <a:spcPts val="2170"/>
              </a:lnSpc>
              <a:spcBef>
                <a:spcPts val="640"/>
              </a:spcBef>
              <a:buFont typeface="Wingdings 2"/>
              <a:buChar char=""/>
              <a:tabLst>
                <a:tab pos="374015" algn="l"/>
                <a:tab pos="374650" algn="l"/>
              </a:tabLst>
            </a:pPr>
            <a:r>
              <a:rPr lang="he-IL" sz="2250" spc="5" dirty="0">
                <a:solidFill>
                  <a:srgbClr val="FFFFFF"/>
                </a:solidFill>
                <a:latin typeface="Corbel"/>
                <a:cs typeface="Corbel"/>
              </a:rPr>
              <a:t>אתר ייעודי (יצירה: שירות בתשלום)</a:t>
            </a:r>
          </a:p>
          <a:p>
            <a:pPr marL="380365" marR="5080" indent="-367665">
              <a:lnSpc>
                <a:spcPts val="2170"/>
              </a:lnSpc>
              <a:spcBef>
                <a:spcPts val="640"/>
              </a:spcBef>
              <a:buFont typeface="Wingdings 2"/>
              <a:buChar char=""/>
              <a:tabLst>
                <a:tab pos="374015" algn="l"/>
                <a:tab pos="374650" algn="l"/>
              </a:tabLst>
            </a:pPr>
            <a:r>
              <a:rPr lang="he-IL" sz="2250" spc="10" dirty="0">
                <a:solidFill>
                  <a:srgbClr val="FFFFFF"/>
                </a:solidFill>
                <a:latin typeface="Corbel"/>
                <a:cs typeface="Corbel"/>
              </a:rPr>
              <a:t>כתמים רדיו ו / או טלוויזיה: קו התקציב לספק </a:t>
            </a:r>
            <a:r>
              <a:rPr lang="en-US" sz="2250" spc="10" dirty="0">
                <a:solidFill>
                  <a:srgbClr val="FFFFFF"/>
                </a:solidFill>
                <a:latin typeface="Corbel"/>
                <a:cs typeface="Corbel"/>
              </a:rPr>
              <a:t>AG </a:t>
            </a:r>
            <a:r>
              <a:rPr lang="he-IL" sz="2250" spc="10" dirty="0">
                <a:solidFill>
                  <a:srgbClr val="FFFFFF"/>
                </a:solidFill>
                <a:latin typeface="Corbel"/>
                <a:cs typeface="Corbel"/>
              </a:rPr>
              <a:t>של בעלי שיתוף</a:t>
            </a:r>
          </a:p>
          <a:p>
            <a:pPr marL="380365" marR="5080" indent="-367665">
              <a:lnSpc>
                <a:spcPts val="2170"/>
              </a:lnSpc>
              <a:spcBef>
                <a:spcPts val="640"/>
              </a:spcBef>
              <a:buFont typeface="Wingdings 2"/>
              <a:buChar char=""/>
              <a:tabLst>
                <a:tab pos="374015" algn="l"/>
                <a:tab pos="374650" algn="l"/>
              </a:tabLst>
            </a:pPr>
            <a:r>
              <a:rPr lang="he-IL" sz="2250" spc="10" dirty="0">
                <a:solidFill>
                  <a:srgbClr val="FFFFFF"/>
                </a:solidFill>
                <a:latin typeface="Corbel"/>
                <a:cs typeface="Corbel"/>
              </a:rPr>
              <a:t>קו תקציב לתכנון השקת השיווק של מגורים של תיירות (בשיתוף עם החברה </a:t>
            </a:r>
            <a:r>
              <a:rPr lang="en-US" sz="2250" spc="10" dirty="0" err="1">
                <a:solidFill>
                  <a:srgbClr val="FFFFFF"/>
                </a:solidFill>
                <a:latin typeface="Corbel"/>
                <a:cs typeface="Corbel"/>
              </a:rPr>
              <a:t>Excelion</a:t>
            </a:r>
            <a:r>
              <a:rPr lang="en-US" sz="2250" spc="10" dirty="0">
                <a:solidFill>
                  <a:srgbClr val="FFFFFF"/>
                </a:solidFill>
                <a:latin typeface="Corbel"/>
                <a:cs typeface="Corbel"/>
              </a:rPr>
              <a:t> Dev)</a:t>
            </a:r>
            <a:endParaRPr sz="2250" dirty="0">
              <a:latin typeface="Corbel"/>
              <a:cs typeface="Corbel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569888" y="279331"/>
            <a:ext cx="7553623" cy="676532"/>
          </a:xfrm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848994" marR="5080" indent="-347980">
              <a:lnSpc>
                <a:spcPct val="100800"/>
              </a:lnSpc>
              <a:spcBef>
                <a:spcPts val="55"/>
              </a:spcBef>
            </a:pPr>
            <a:r>
              <a:rPr lang="he-IL" spc="-5" dirty="0"/>
              <a:t>ניהול השכרה: צוות שירות</a:t>
            </a:r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1337297" y="1919676"/>
            <a:ext cx="5829300" cy="1551066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374015" indent="-361315">
              <a:lnSpc>
                <a:spcPct val="100000"/>
              </a:lnSpc>
              <a:spcBef>
                <a:spcPts val="135"/>
              </a:spcBef>
              <a:buFont typeface="Wingdings 2"/>
              <a:buChar char=""/>
              <a:tabLst>
                <a:tab pos="374015" algn="l"/>
                <a:tab pos="374650" algn="l"/>
              </a:tabLst>
            </a:pPr>
            <a:r>
              <a:rPr lang="he-IL" sz="2450" spc="15" dirty="0">
                <a:solidFill>
                  <a:srgbClr val="FFFFFF"/>
                </a:solidFill>
                <a:latin typeface="Corbel"/>
                <a:cs typeface="Corbel"/>
              </a:rPr>
              <a:t>בסיס: 2 נשים ניקוי / יום</a:t>
            </a:r>
          </a:p>
          <a:p>
            <a:pPr marL="374015" indent="-361315">
              <a:lnSpc>
                <a:spcPct val="100000"/>
              </a:lnSpc>
              <a:spcBef>
                <a:spcPts val="135"/>
              </a:spcBef>
              <a:buFont typeface="Wingdings 2"/>
              <a:buChar char=""/>
              <a:tabLst>
                <a:tab pos="374015" algn="l"/>
                <a:tab pos="374650" algn="l"/>
              </a:tabLst>
            </a:pPr>
            <a:r>
              <a:rPr lang="en-US" sz="2450" spc="10" dirty="0">
                <a:solidFill>
                  <a:srgbClr val="FFFFFF"/>
                </a:solidFill>
                <a:latin typeface="Corbel"/>
                <a:cs typeface="Corbel"/>
              </a:rPr>
              <a:t>8h / day </a:t>
            </a:r>
            <a:r>
              <a:rPr lang="he-IL" sz="2450" spc="10" dirty="0">
                <a:solidFill>
                  <a:srgbClr val="FFFFFF"/>
                </a:solidFill>
                <a:latin typeface="Corbel"/>
                <a:cs typeface="Corbel"/>
              </a:rPr>
              <a:t>מ 8</a:t>
            </a:r>
            <a:r>
              <a:rPr lang="en-US" sz="2450" spc="10" dirty="0">
                <a:solidFill>
                  <a:srgbClr val="FFFFFF"/>
                </a:solidFill>
                <a:latin typeface="Corbel"/>
                <a:cs typeface="Corbel"/>
              </a:rPr>
              <a:t>h 16h</a:t>
            </a:r>
            <a:endParaRPr lang="he-IL" sz="2450" spc="10" dirty="0">
              <a:solidFill>
                <a:srgbClr val="FFFFFF"/>
              </a:solidFill>
              <a:latin typeface="Corbel"/>
              <a:cs typeface="Corbel"/>
            </a:endParaRPr>
          </a:p>
          <a:p>
            <a:pPr marL="374015" indent="-361315">
              <a:lnSpc>
                <a:spcPct val="100000"/>
              </a:lnSpc>
              <a:spcBef>
                <a:spcPts val="135"/>
              </a:spcBef>
              <a:buFont typeface="Wingdings 2"/>
              <a:buChar char=""/>
              <a:tabLst>
                <a:tab pos="374015" algn="l"/>
                <a:tab pos="374650" algn="l"/>
              </a:tabLst>
            </a:pPr>
            <a:r>
              <a:rPr lang="he-IL" sz="2450" spc="15" dirty="0">
                <a:solidFill>
                  <a:srgbClr val="FFFFFF"/>
                </a:solidFill>
                <a:latin typeface="Corbel"/>
                <a:cs typeface="Corbel"/>
              </a:rPr>
              <a:t>בכל סוף שבוע של עונות החורף והקיץ</a:t>
            </a:r>
          </a:p>
          <a:p>
            <a:pPr marL="374015" indent="-361315">
              <a:lnSpc>
                <a:spcPct val="100000"/>
              </a:lnSpc>
              <a:spcBef>
                <a:spcPts val="135"/>
              </a:spcBef>
              <a:buFont typeface="Wingdings 2"/>
              <a:buChar char=""/>
              <a:tabLst>
                <a:tab pos="374015" algn="l"/>
                <a:tab pos="374650" algn="l"/>
              </a:tabLst>
            </a:pPr>
            <a:r>
              <a:rPr lang="he-IL" sz="2450" spc="10" dirty="0">
                <a:solidFill>
                  <a:srgbClr val="FFFFFF"/>
                </a:solidFill>
                <a:latin typeface="Corbel"/>
                <a:cs typeface="Corbel"/>
              </a:rPr>
              <a:t>7 חוזה חודש</a:t>
            </a:r>
            <a:endParaRPr sz="2450" dirty="0">
              <a:latin typeface="Corbel"/>
              <a:cs typeface="Corbel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353695" marR="5080" indent="147955">
              <a:lnSpc>
                <a:spcPct val="100800"/>
              </a:lnSpc>
              <a:spcBef>
                <a:spcPts val="55"/>
              </a:spcBef>
            </a:pPr>
            <a:r>
              <a:rPr lang="he-IL" spc="-5" dirty="0"/>
              <a:t>ניהול השכרה: שירות ליסינג + טיפול בכביסה</a:t>
            </a:r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1337297" y="1919676"/>
            <a:ext cx="5620385" cy="1928092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374015" indent="-361315">
              <a:lnSpc>
                <a:spcPct val="100000"/>
              </a:lnSpc>
              <a:spcBef>
                <a:spcPts val="135"/>
              </a:spcBef>
              <a:buFont typeface="Wingdings 2"/>
              <a:buChar char=""/>
              <a:tabLst>
                <a:tab pos="374015" algn="l"/>
                <a:tab pos="374650" algn="l"/>
              </a:tabLst>
            </a:pPr>
            <a:r>
              <a:rPr lang="he-IL" sz="2450" spc="15" dirty="0">
                <a:solidFill>
                  <a:srgbClr val="FFFFFF"/>
                </a:solidFill>
                <a:latin typeface="Corbel"/>
                <a:cs typeface="Corbel"/>
              </a:rPr>
              <a:t>בסיס: 3.25 .-- / ק"ג של פשתן מעובד ומועבר</a:t>
            </a:r>
          </a:p>
          <a:p>
            <a:pPr marL="374015" indent="-361315">
              <a:lnSpc>
                <a:spcPct val="100000"/>
              </a:lnSpc>
              <a:spcBef>
                <a:spcPts val="135"/>
              </a:spcBef>
              <a:buFont typeface="Wingdings 2"/>
              <a:buChar char=""/>
              <a:tabLst>
                <a:tab pos="374015" algn="l"/>
                <a:tab pos="374650" algn="l"/>
              </a:tabLst>
            </a:pPr>
            <a:r>
              <a:rPr lang="en-US" sz="2450" spc="-10" dirty="0">
                <a:solidFill>
                  <a:srgbClr val="FFFFFF"/>
                </a:solidFill>
                <a:latin typeface="Corbel"/>
                <a:cs typeface="Corbel"/>
              </a:rPr>
              <a:t>Tonnage: 7.5 T / </a:t>
            </a:r>
            <a:r>
              <a:rPr lang="he-IL" sz="2450" spc="-10" dirty="0">
                <a:solidFill>
                  <a:srgbClr val="FFFFFF"/>
                </a:solidFill>
                <a:latin typeface="Corbel"/>
                <a:cs typeface="Corbel"/>
              </a:rPr>
              <a:t>שנה בעיסוק מלא</a:t>
            </a:r>
          </a:p>
          <a:p>
            <a:pPr marL="374015" indent="-361315">
              <a:lnSpc>
                <a:spcPct val="100000"/>
              </a:lnSpc>
              <a:spcBef>
                <a:spcPts val="135"/>
              </a:spcBef>
              <a:buFont typeface="Wingdings 2"/>
              <a:buChar char=""/>
              <a:tabLst>
                <a:tab pos="374015" algn="l"/>
                <a:tab pos="374650" algn="l"/>
              </a:tabLst>
            </a:pPr>
            <a:r>
              <a:rPr lang="he-IL" sz="2450" spc="15" dirty="0">
                <a:solidFill>
                  <a:srgbClr val="FFFFFF"/>
                </a:solidFill>
                <a:latin typeface="Corbel"/>
                <a:cs typeface="Corbel"/>
              </a:rPr>
              <a:t>עלות מקסימלית בעיסוק מלא: 24'375 .-- / שנה</a:t>
            </a:r>
            <a:endParaRPr sz="2450" dirty="0">
              <a:latin typeface="Corbel"/>
              <a:cs typeface="Corbel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2676563"/>
              </p:ext>
            </p:extLst>
          </p:nvPr>
        </p:nvGraphicFramePr>
        <p:xfrm>
          <a:off x="1870442" y="4087074"/>
          <a:ext cx="6860539" cy="2053516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093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7223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458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351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9796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6257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3DACFF"/>
                    </a:solidFill>
                  </a:tcPr>
                </a:tc>
                <a:tc>
                  <a:txBody>
                    <a:bodyPr/>
                    <a:lstStyle/>
                    <a:p>
                      <a:pPr marL="94615" marR="99695">
                        <a:lnSpc>
                          <a:spcPct val="102600"/>
                        </a:lnSpc>
                        <a:spcBef>
                          <a:spcPts val="325"/>
                        </a:spcBef>
                      </a:pPr>
                      <a:r>
                        <a:rPr lang="he-IL" sz="1850" b="1" spc="-30" dirty="0">
                          <a:solidFill>
                            <a:srgbClr val="FFFFFF"/>
                          </a:solidFill>
                          <a:latin typeface="Corbel"/>
                          <a:cs typeface="Corbel"/>
                        </a:rPr>
                        <a:t>שיעור תפוסה</a:t>
                      </a:r>
                      <a:endParaRPr sz="1850" dirty="0">
                        <a:latin typeface="Corbel"/>
                        <a:cs typeface="Corbel"/>
                      </a:endParaRPr>
                    </a:p>
                  </a:txBody>
                  <a:tcPr marL="0" marR="0" marT="4127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3DACFF"/>
                    </a:solidFill>
                  </a:tcPr>
                </a:tc>
                <a:tc>
                  <a:txBody>
                    <a:bodyPr/>
                    <a:lstStyle/>
                    <a:p>
                      <a:pPr marL="94615" marR="333375">
                        <a:lnSpc>
                          <a:spcPct val="102600"/>
                        </a:lnSpc>
                        <a:spcBef>
                          <a:spcPts val="325"/>
                        </a:spcBef>
                      </a:pPr>
                      <a:r>
                        <a:rPr lang="he-IL" sz="1850" b="1" dirty="0">
                          <a:solidFill>
                            <a:srgbClr val="FFFFFF"/>
                          </a:solidFill>
                          <a:latin typeface="Corbel"/>
                          <a:cs typeface="Corbel"/>
                        </a:rPr>
                        <a:t>עלות / שנה </a:t>
                      </a:r>
                      <a:r>
                        <a:rPr lang="en-US" sz="1850" b="1" dirty="0">
                          <a:solidFill>
                            <a:srgbClr val="FFFFFF"/>
                          </a:solidFill>
                          <a:latin typeface="Corbel"/>
                          <a:cs typeface="Corbel"/>
                        </a:rPr>
                        <a:t>CHF</a:t>
                      </a:r>
                      <a:endParaRPr sz="1850" dirty="0">
                        <a:latin typeface="Corbel"/>
                        <a:cs typeface="Corbel"/>
                      </a:endParaRPr>
                    </a:p>
                  </a:txBody>
                  <a:tcPr marL="0" marR="0" marT="4127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3DACFF"/>
                    </a:solidFill>
                  </a:tcPr>
                </a:tc>
                <a:tc>
                  <a:txBody>
                    <a:bodyPr/>
                    <a:lstStyle/>
                    <a:p>
                      <a:pPr marL="94615" marR="283845">
                        <a:lnSpc>
                          <a:spcPct val="102600"/>
                        </a:lnSpc>
                        <a:spcBef>
                          <a:spcPts val="325"/>
                        </a:spcBef>
                      </a:pPr>
                      <a:r>
                        <a:rPr lang="he-IL" sz="1850" b="1" dirty="0">
                          <a:solidFill>
                            <a:srgbClr val="FFFFFF"/>
                          </a:solidFill>
                          <a:latin typeface="Corbel"/>
                          <a:cs typeface="Corbel"/>
                        </a:rPr>
                        <a:t>עלות / חודש </a:t>
                      </a:r>
                      <a:r>
                        <a:rPr lang="en-US" sz="1850" b="1" dirty="0">
                          <a:solidFill>
                            <a:srgbClr val="FFFFFF"/>
                          </a:solidFill>
                          <a:latin typeface="Corbel"/>
                          <a:cs typeface="Corbel"/>
                        </a:rPr>
                        <a:t>CHF</a:t>
                      </a:r>
                      <a:endParaRPr sz="1850" dirty="0">
                        <a:latin typeface="Corbel"/>
                        <a:cs typeface="Corbel"/>
                      </a:endParaRPr>
                    </a:p>
                  </a:txBody>
                  <a:tcPr marL="0" marR="0" marT="4127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3DACFF"/>
                    </a:solidFill>
                  </a:tcPr>
                </a:tc>
                <a:tc>
                  <a:txBody>
                    <a:bodyPr/>
                    <a:lstStyle/>
                    <a:p>
                      <a:pPr marL="94615" marR="524510">
                        <a:lnSpc>
                          <a:spcPct val="102600"/>
                        </a:lnSpc>
                        <a:spcBef>
                          <a:spcPts val="325"/>
                        </a:spcBef>
                      </a:pPr>
                      <a:r>
                        <a:rPr lang="he-IL" sz="1850" b="1" dirty="0">
                          <a:solidFill>
                            <a:srgbClr val="FFFFFF"/>
                          </a:solidFill>
                          <a:latin typeface="Corbel"/>
                          <a:cs typeface="Corbel"/>
                        </a:rPr>
                        <a:t>עלות / </a:t>
                      </a:r>
                      <a:r>
                        <a:rPr lang="en-US" sz="1850" b="1" dirty="0">
                          <a:solidFill>
                            <a:srgbClr val="FFFFFF"/>
                          </a:solidFill>
                          <a:latin typeface="Corbel"/>
                          <a:cs typeface="Corbel"/>
                        </a:rPr>
                        <a:t>M2 CHF</a:t>
                      </a:r>
                      <a:endParaRPr sz="1850" dirty="0">
                        <a:latin typeface="Corbel"/>
                        <a:cs typeface="Corbel"/>
                      </a:endParaRPr>
                    </a:p>
                  </a:txBody>
                  <a:tcPr marL="0" marR="0" marT="4127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53975">
                      <a:solidFill>
                        <a:srgbClr val="FFFFFF"/>
                      </a:solidFill>
                      <a:prstDash val="solid"/>
                    </a:lnB>
                    <a:solidFill>
                      <a:srgbClr val="3DA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3875">
                <a:tc>
                  <a:txBody>
                    <a:bodyPr/>
                    <a:lstStyle/>
                    <a:p>
                      <a:pPr marL="94615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850" dirty="0">
                          <a:latin typeface="Corbel"/>
                          <a:cs typeface="Corbel"/>
                        </a:rPr>
                        <a:t>N</a:t>
                      </a:r>
                      <a:endParaRPr sz="1850">
                        <a:latin typeface="Corbel"/>
                        <a:cs typeface="Corbel"/>
                      </a:endParaRPr>
                    </a:p>
                  </a:txBody>
                  <a:tcPr marL="0" marR="0" marT="4889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D6E5FF"/>
                    </a:solidFill>
                  </a:tcPr>
                </a:tc>
                <a:tc>
                  <a:txBody>
                    <a:bodyPr/>
                    <a:lstStyle/>
                    <a:p>
                      <a:pPr marL="94615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850" spc="5" dirty="0">
                          <a:latin typeface="Corbel"/>
                          <a:cs typeface="Corbel"/>
                        </a:rPr>
                        <a:t>38%</a:t>
                      </a:r>
                      <a:endParaRPr sz="1850">
                        <a:latin typeface="Corbel"/>
                        <a:cs typeface="Corbel"/>
                      </a:endParaRPr>
                    </a:p>
                  </a:txBody>
                  <a:tcPr marL="0" marR="0" marT="4889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D6E5FF"/>
                    </a:solidFill>
                  </a:tcPr>
                </a:tc>
                <a:tc>
                  <a:txBody>
                    <a:bodyPr/>
                    <a:lstStyle/>
                    <a:p>
                      <a:pPr marL="94615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850" spc="-5" dirty="0">
                          <a:latin typeface="Corbel"/>
                          <a:cs typeface="Corbel"/>
                        </a:rPr>
                        <a:t>9’262</a:t>
                      </a:r>
                      <a:endParaRPr sz="1850">
                        <a:latin typeface="Corbel"/>
                        <a:cs typeface="Corbel"/>
                      </a:endParaRPr>
                    </a:p>
                  </a:txBody>
                  <a:tcPr marL="0" marR="0" marT="4889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D6E5FF"/>
                    </a:solidFill>
                  </a:tcPr>
                </a:tc>
                <a:tc>
                  <a:txBody>
                    <a:bodyPr/>
                    <a:lstStyle/>
                    <a:p>
                      <a:pPr marL="94615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850" spc="-10" dirty="0">
                          <a:latin typeface="Corbel"/>
                          <a:cs typeface="Corbel"/>
                        </a:rPr>
                        <a:t>772</a:t>
                      </a:r>
                      <a:endParaRPr sz="1850">
                        <a:latin typeface="Corbel"/>
                        <a:cs typeface="Corbel"/>
                      </a:endParaRPr>
                    </a:p>
                  </a:txBody>
                  <a:tcPr marL="0" marR="0" marT="4889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D6E5FF"/>
                    </a:solidFill>
                  </a:tcPr>
                </a:tc>
                <a:tc>
                  <a:txBody>
                    <a:bodyPr/>
                    <a:lstStyle/>
                    <a:p>
                      <a:pPr marL="94615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850" spc="5" dirty="0">
                          <a:latin typeface="Corbel"/>
                          <a:cs typeface="Corbel"/>
                        </a:rPr>
                        <a:t>0,58</a:t>
                      </a:r>
                      <a:endParaRPr sz="1850">
                        <a:latin typeface="Corbel"/>
                        <a:cs typeface="Corbel"/>
                      </a:endParaRPr>
                    </a:p>
                  </a:txBody>
                  <a:tcPr marL="0" marR="0" marT="4889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53975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D6E5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3875">
                <a:tc>
                  <a:txBody>
                    <a:bodyPr/>
                    <a:lstStyle/>
                    <a:p>
                      <a:pPr marL="94615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850" spc="5" dirty="0">
                          <a:latin typeface="Corbel"/>
                          <a:cs typeface="Corbel"/>
                        </a:rPr>
                        <a:t>N+1</a:t>
                      </a:r>
                      <a:endParaRPr sz="1850">
                        <a:latin typeface="Corbel"/>
                        <a:cs typeface="Corbel"/>
                      </a:endParaRPr>
                    </a:p>
                  </a:txBody>
                  <a:tcPr marL="0" marR="0" marT="4889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CF3FF"/>
                    </a:solidFill>
                  </a:tcPr>
                </a:tc>
                <a:tc>
                  <a:txBody>
                    <a:bodyPr/>
                    <a:lstStyle/>
                    <a:p>
                      <a:pPr marL="94615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850" spc="-10" dirty="0">
                          <a:latin typeface="Corbel"/>
                          <a:cs typeface="Corbel"/>
                        </a:rPr>
                        <a:t>50%</a:t>
                      </a:r>
                      <a:endParaRPr sz="1850">
                        <a:latin typeface="Corbel"/>
                        <a:cs typeface="Corbel"/>
                      </a:endParaRPr>
                    </a:p>
                  </a:txBody>
                  <a:tcPr marL="0" marR="0" marT="4889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CF3FF"/>
                    </a:solidFill>
                  </a:tcPr>
                </a:tc>
                <a:tc>
                  <a:txBody>
                    <a:bodyPr/>
                    <a:lstStyle/>
                    <a:p>
                      <a:pPr marL="94615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850" spc="-5" dirty="0">
                          <a:latin typeface="Corbel"/>
                          <a:cs typeface="Corbel"/>
                        </a:rPr>
                        <a:t>12’187</a:t>
                      </a:r>
                      <a:endParaRPr sz="1850">
                        <a:latin typeface="Corbel"/>
                        <a:cs typeface="Corbel"/>
                      </a:endParaRPr>
                    </a:p>
                  </a:txBody>
                  <a:tcPr marL="0" marR="0" marT="4889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CF3FF"/>
                    </a:solidFill>
                  </a:tcPr>
                </a:tc>
                <a:tc>
                  <a:txBody>
                    <a:bodyPr/>
                    <a:lstStyle/>
                    <a:p>
                      <a:pPr marL="94615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850" dirty="0">
                          <a:latin typeface="Corbel"/>
                          <a:cs typeface="Corbel"/>
                        </a:rPr>
                        <a:t>1’015</a:t>
                      </a:r>
                      <a:endParaRPr sz="1850">
                        <a:latin typeface="Corbel"/>
                        <a:cs typeface="Corbel"/>
                      </a:endParaRPr>
                    </a:p>
                  </a:txBody>
                  <a:tcPr marL="0" marR="0" marT="4889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CF3FF"/>
                    </a:solidFill>
                  </a:tcPr>
                </a:tc>
                <a:tc>
                  <a:txBody>
                    <a:bodyPr/>
                    <a:lstStyle/>
                    <a:p>
                      <a:pPr marL="94615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850" spc="5" dirty="0">
                          <a:latin typeface="Corbel"/>
                          <a:cs typeface="Corbel"/>
                        </a:rPr>
                        <a:t>0,77</a:t>
                      </a:r>
                      <a:endParaRPr sz="1850">
                        <a:latin typeface="Corbel"/>
                        <a:cs typeface="Corbel"/>
                      </a:endParaRPr>
                    </a:p>
                  </a:txBody>
                  <a:tcPr marL="0" marR="0" marT="4889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ECF3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3875">
                <a:tc>
                  <a:txBody>
                    <a:bodyPr/>
                    <a:lstStyle/>
                    <a:p>
                      <a:pPr marL="94615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850" spc="5" dirty="0">
                          <a:latin typeface="Corbel"/>
                          <a:cs typeface="Corbel"/>
                        </a:rPr>
                        <a:t>N+2</a:t>
                      </a:r>
                      <a:endParaRPr sz="1850">
                        <a:latin typeface="Corbel"/>
                        <a:cs typeface="Corbel"/>
                      </a:endParaRPr>
                    </a:p>
                  </a:txBody>
                  <a:tcPr marL="0" marR="0" marT="4889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D6E5FF"/>
                    </a:solidFill>
                  </a:tcPr>
                </a:tc>
                <a:tc>
                  <a:txBody>
                    <a:bodyPr/>
                    <a:lstStyle/>
                    <a:p>
                      <a:pPr marL="94615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850" spc="-5" dirty="0">
                          <a:latin typeface="Corbel"/>
                          <a:cs typeface="Corbel"/>
                        </a:rPr>
                        <a:t>65%</a:t>
                      </a:r>
                      <a:endParaRPr sz="1850">
                        <a:latin typeface="Corbel"/>
                        <a:cs typeface="Corbel"/>
                      </a:endParaRPr>
                    </a:p>
                  </a:txBody>
                  <a:tcPr marL="0" marR="0" marT="4889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D6E5FF"/>
                    </a:solidFill>
                  </a:tcPr>
                </a:tc>
                <a:tc>
                  <a:txBody>
                    <a:bodyPr/>
                    <a:lstStyle/>
                    <a:p>
                      <a:pPr marL="94615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850" dirty="0">
                          <a:latin typeface="Corbel"/>
                          <a:cs typeface="Corbel"/>
                        </a:rPr>
                        <a:t>15’844</a:t>
                      </a:r>
                      <a:endParaRPr sz="1850">
                        <a:latin typeface="Corbel"/>
                        <a:cs typeface="Corbel"/>
                      </a:endParaRPr>
                    </a:p>
                  </a:txBody>
                  <a:tcPr marL="0" marR="0" marT="4889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D6E5FF"/>
                    </a:solidFill>
                  </a:tcPr>
                </a:tc>
                <a:tc>
                  <a:txBody>
                    <a:bodyPr/>
                    <a:lstStyle/>
                    <a:p>
                      <a:pPr marL="94615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850" spc="-10" dirty="0">
                          <a:latin typeface="Corbel"/>
                          <a:cs typeface="Corbel"/>
                        </a:rPr>
                        <a:t>1’320</a:t>
                      </a:r>
                      <a:endParaRPr sz="1850">
                        <a:latin typeface="Corbel"/>
                        <a:cs typeface="Corbel"/>
                      </a:endParaRPr>
                    </a:p>
                  </a:txBody>
                  <a:tcPr marL="0" marR="0" marT="4889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D6E5FF"/>
                    </a:solidFill>
                  </a:tcPr>
                </a:tc>
                <a:tc>
                  <a:txBody>
                    <a:bodyPr/>
                    <a:lstStyle/>
                    <a:p>
                      <a:pPr marL="94615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850" dirty="0">
                          <a:latin typeface="Corbel"/>
                          <a:cs typeface="Corbel"/>
                        </a:rPr>
                        <a:t>1,00</a:t>
                      </a:r>
                    </a:p>
                  </a:txBody>
                  <a:tcPr marL="0" marR="0" marT="48895" marB="0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D6E5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985" rIns="0" bIns="0" rtlCol="0">
            <a:spAutoFit/>
          </a:bodyPr>
          <a:lstStyle/>
          <a:p>
            <a:pPr marL="2100580" marR="5080" indent="-1903095">
              <a:lnSpc>
                <a:spcPct val="100800"/>
              </a:lnSpc>
              <a:spcBef>
                <a:spcPts val="55"/>
              </a:spcBef>
            </a:pPr>
            <a:r>
              <a:rPr lang="he-IL" spc="-5" dirty="0"/>
              <a:t>דוגמה: הכנסה נטו להשכרה לאולפן</a:t>
            </a:r>
            <a:endParaRPr spc="-5" dirty="0"/>
          </a:p>
        </p:txBody>
      </p:sp>
      <p:sp>
        <p:nvSpPr>
          <p:cNvPr id="3" name="object 3"/>
          <p:cNvSpPr txBox="1"/>
          <p:nvPr/>
        </p:nvSpPr>
        <p:spPr>
          <a:xfrm>
            <a:off x="1337297" y="2563850"/>
            <a:ext cx="7859395" cy="310918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80365" marR="5080" indent="-368300">
              <a:lnSpc>
                <a:spcPct val="100299"/>
              </a:lnSpc>
              <a:spcBef>
                <a:spcPts val="125"/>
              </a:spcBef>
            </a:pPr>
            <a:r>
              <a:rPr lang="he-IL" sz="2450" spc="15" dirty="0">
                <a:solidFill>
                  <a:srgbClr val="FFFFFF"/>
                </a:solidFill>
                <a:latin typeface="Corbel"/>
                <a:cs typeface="Corbel"/>
              </a:rPr>
              <a:t>מר וגברת </a:t>
            </a:r>
            <a:r>
              <a:rPr lang="en-US" sz="2450" spc="15" dirty="0">
                <a:solidFill>
                  <a:srgbClr val="FFFFFF"/>
                </a:solidFill>
                <a:latin typeface="Corbel"/>
                <a:cs typeface="Corbel"/>
              </a:rPr>
              <a:t>Hubel </a:t>
            </a:r>
            <a:r>
              <a:rPr lang="he-IL" sz="2450" spc="15" dirty="0">
                <a:solidFill>
                  <a:srgbClr val="FFFFFF"/>
                </a:solidFill>
                <a:latin typeface="Corbel"/>
                <a:cs typeface="Corbel"/>
              </a:rPr>
              <a:t>הבעלים של דירה של 27.50 </a:t>
            </a:r>
            <a:r>
              <a:rPr lang="en-US" sz="2450" spc="15" dirty="0">
                <a:solidFill>
                  <a:srgbClr val="FFFFFF"/>
                </a:solidFill>
                <a:latin typeface="Corbel"/>
                <a:cs typeface="Corbel"/>
              </a:rPr>
              <a:t>m2 </a:t>
            </a:r>
            <a:r>
              <a:rPr lang="he-IL" sz="2450" spc="15" dirty="0">
                <a:solidFill>
                  <a:srgbClr val="FFFFFF"/>
                </a:solidFill>
                <a:latin typeface="Corbel"/>
                <a:cs typeface="Corbel"/>
              </a:rPr>
              <a:t>עם 2 מיטות בקומה 3 של מגורים. הם יראו:</a:t>
            </a:r>
          </a:p>
          <a:p>
            <a:pPr marL="380365" marR="5080" indent="-368300">
              <a:lnSpc>
                <a:spcPct val="100299"/>
              </a:lnSpc>
              <a:spcBef>
                <a:spcPts val="125"/>
              </a:spcBef>
            </a:pPr>
            <a:endParaRPr lang="he-IL" sz="2450" spc="15" dirty="0">
              <a:solidFill>
                <a:srgbClr val="FFFFFF"/>
              </a:solidFill>
              <a:latin typeface="Corbel"/>
              <a:cs typeface="Corbel"/>
            </a:endParaRPr>
          </a:p>
          <a:p>
            <a:pPr marL="380365" marR="5080" indent="-368300">
              <a:lnSpc>
                <a:spcPct val="100299"/>
              </a:lnSpc>
              <a:spcBef>
                <a:spcPts val="125"/>
              </a:spcBef>
            </a:pPr>
            <a:r>
              <a:rPr lang="he-IL" sz="2450" spc="20" dirty="0" err="1">
                <a:solidFill>
                  <a:srgbClr val="FFFFFF"/>
                </a:solidFill>
                <a:latin typeface="Corbel"/>
                <a:cs typeface="Corbel"/>
              </a:rPr>
              <a:t>פר"ש</a:t>
            </a:r>
            <a:r>
              <a:rPr lang="he-IL" sz="2450" spc="20" dirty="0">
                <a:solidFill>
                  <a:srgbClr val="FFFFFF"/>
                </a:solidFill>
                <a:latin typeface="Corbel"/>
                <a:cs typeface="Corbel"/>
              </a:rPr>
              <a:t> פרנק שוויצרי 10 – 403</a:t>
            </a:r>
          </a:p>
          <a:p>
            <a:pPr marL="380365" marR="5080" indent="-368300">
              <a:lnSpc>
                <a:spcPct val="100299"/>
              </a:lnSpc>
              <a:spcBef>
                <a:spcPts val="125"/>
              </a:spcBef>
            </a:pPr>
            <a:endParaRPr lang="he-IL" sz="2450" spc="20" dirty="0">
              <a:solidFill>
                <a:srgbClr val="FFFFFF"/>
              </a:solidFill>
              <a:latin typeface="Corbel"/>
              <a:cs typeface="Corbel"/>
            </a:endParaRPr>
          </a:p>
          <a:p>
            <a:pPr marL="380365" marR="5080" indent="-368300">
              <a:lnSpc>
                <a:spcPct val="100299"/>
              </a:lnSpc>
              <a:spcBef>
                <a:spcPts val="125"/>
              </a:spcBef>
            </a:pPr>
            <a:r>
              <a:rPr lang="en-US" sz="2450" spc="20" dirty="0">
                <a:solidFill>
                  <a:srgbClr val="FFFFFF"/>
                </a:solidFill>
                <a:latin typeface="Corbel"/>
                <a:cs typeface="Corbel"/>
              </a:rPr>
              <a:t>CHF 13'688. - </a:t>
            </a:r>
            <a:r>
              <a:rPr lang="he-IL" sz="2450" spc="20" dirty="0">
                <a:solidFill>
                  <a:srgbClr val="FFFFFF"/>
                </a:solidFill>
                <a:latin typeface="Corbel"/>
                <a:cs typeface="Corbel"/>
              </a:rPr>
              <a:t>מההכנסה נטו מהשכרה נטו השנה + 1</a:t>
            </a:r>
          </a:p>
          <a:p>
            <a:pPr marL="380365" marR="5080" indent="-368300">
              <a:lnSpc>
                <a:spcPct val="100299"/>
              </a:lnSpc>
              <a:spcBef>
                <a:spcPts val="125"/>
              </a:spcBef>
            </a:pPr>
            <a:endParaRPr lang="he-IL" sz="2450" spc="20" dirty="0">
              <a:solidFill>
                <a:srgbClr val="FFFFFF"/>
              </a:solidFill>
              <a:latin typeface="Corbel"/>
              <a:cs typeface="Corbel"/>
            </a:endParaRPr>
          </a:p>
          <a:p>
            <a:pPr marL="380365" marR="5080" indent="-368300">
              <a:lnSpc>
                <a:spcPct val="100299"/>
              </a:lnSpc>
              <a:spcBef>
                <a:spcPts val="125"/>
              </a:spcBef>
            </a:pPr>
            <a:r>
              <a:rPr lang="he-IL" sz="2450" spc="20" dirty="0">
                <a:solidFill>
                  <a:srgbClr val="FFFFFF"/>
                </a:solidFill>
                <a:latin typeface="Corbel"/>
                <a:cs typeface="Corbel"/>
              </a:rPr>
              <a:t>הפרנק השוויצרי 17794. - מההכנסה נטו מהשכרה נטו השנה + 2</a:t>
            </a:r>
            <a:endParaRPr sz="2450" dirty="0">
              <a:latin typeface="Corbel"/>
              <a:cs typeface="Corbel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904083" y="878809"/>
            <a:ext cx="2885440" cy="78295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lang="he-IL" sz="4950" spc="5" dirty="0"/>
              <a:t>מסקנה</a:t>
            </a:r>
            <a:endParaRPr sz="4950" dirty="0"/>
          </a:p>
        </p:txBody>
      </p:sp>
      <p:sp>
        <p:nvSpPr>
          <p:cNvPr id="3" name="object 3"/>
          <p:cNvSpPr txBox="1"/>
          <p:nvPr/>
        </p:nvSpPr>
        <p:spPr>
          <a:xfrm>
            <a:off x="1337297" y="1919676"/>
            <a:ext cx="7610475" cy="2694969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380365" indent="-367665">
              <a:lnSpc>
                <a:spcPct val="100000"/>
              </a:lnSpc>
              <a:spcBef>
                <a:spcPts val="135"/>
              </a:spcBef>
              <a:buFont typeface="Wingdings 2"/>
              <a:buChar char=""/>
              <a:tabLst>
                <a:tab pos="374015" algn="l"/>
                <a:tab pos="374650" algn="l"/>
              </a:tabLst>
            </a:pPr>
            <a:r>
              <a:rPr lang="he-IL" sz="2450" spc="-20" dirty="0">
                <a:solidFill>
                  <a:srgbClr val="FFFFFF"/>
                </a:solidFill>
                <a:latin typeface="Corbel"/>
                <a:cs typeface="Corbel"/>
              </a:rPr>
              <a:t>נתוני קבוצת המחקר אינם חוזיים</a:t>
            </a:r>
          </a:p>
          <a:p>
            <a:pPr marL="380365" indent="-367665">
              <a:lnSpc>
                <a:spcPct val="100000"/>
              </a:lnSpc>
              <a:spcBef>
                <a:spcPts val="135"/>
              </a:spcBef>
              <a:buFont typeface="Wingdings 2"/>
              <a:buChar char=""/>
              <a:tabLst>
                <a:tab pos="374015" algn="l"/>
                <a:tab pos="374650" algn="l"/>
              </a:tabLst>
            </a:pPr>
            <a:r>
              <a:rPr lang="en-US" sz="2450" spc="15" dirty="0" err="1">
                <a:solidFill>
                  <a:srgbClr val="FFFFFF"/>
                </a:solidFill>
                <a:latin typeface="Corbel"/>
                <a:cs typeface="Corbel"/>
              </a:rPr>
              <a:t>Sunimmo</a:t>
            </a:r>
            <a:r>
              <a:rPr lang="en-US" sz="2450" spc="15" dirty="0">
                <a:solidFill>
                  <a:srgbClr val="FFFFFF"/>
                </a:solidFill>
                <a:latin typeface="Corbel"/>
                <a:cs typeface="Corbel"/>
              </a:rPr>
              <a:t> Riviera </a:t>
            </a:r>
            <a:r>
              <a:rPr lang="he-IL" sz="2450" spc="15" dirty="0">
                <a:solidFill>
                  <a:srgbClr val="FFFFFF"/>
                </a:solidFill>
                <a:latin typeface="Corbel"/>
                <a:cs typeface="Corbel"/>
              </a:rPr>
              <a:t>מחויבת לניהול חשבונאי, פיננסי, מנהלי וטכני של ניהול ה- </a:t>
            </a:r>
            <a:r>
              <a:rPr lang="en-US" sz="2450" spc="15" dirty="0">
                <a:solidFill>
                  <a:srgbClr val="FFFFFF"/>
                </a:solidFill>
                <a:latin typeface="Corbel"/>
                <a:cs typeface="Corbel"/>
              </a:rPr>
              <a:t>PEM</a:t>
            </a:r>
            <a:endParaRPr lang="he-IL" sz="2450" spc="15" dirty="0">
              <a:solidFill>
                <a:srgbClr val="FFFFFF"/>
              </a:solidFill>
              <a:latin typeface="Corbel"/>
              <a:cs typeface="Corbel"/>
            </a:endParaRPr>
          </a:p>
          <a:p>
            <a:pPr marL="380365" indent="-367665">
              <a:lnSpc>
                <a:spcPct val="100000"/>
              </a:lnSpc>
              <a:spcBef>
                <a:spcPts val="135"/>
              </a:spcBef>
              <a:buFont typeface="Wingdings 2"/>
              <a:buChar char=""/>
              <a:tabLst>
                <a:tab pos="374015" algn="l"/>
                <a:tab pos="374650" algn="l"/>
              </a:tabLst>
            </a:pPr>
            <a:r>
              <a:rPr lang="he-IL" sz="2450" spc="15" dirty="0" err="1">
                <a:solidFill>
                  <a:srgbClr val="FFFFFF"/>
                </a:solidFill>
                <a:latin typeface="Corbel"/>
                <a:cs typeface="Corbel"/>
              </a:rPr>
              <a:t>סונימו</a:t>
            </a:r>
            <a:r>
              <a:rPr lang="he-IL" sz="2450" spc="1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lang="he-IL" sz="2450" spc="15" dirty="0" err="1">
                <a:solidFill>
                  <a:srgbClr val="FFFFFF"/>
                </a:solidFill>
                <a:latin typeface="Corbel"/>
                <a:cs typeface="Corbel"/>
              </a:rPr>
              <a:t>ריביירה</a:t>
            </a:r>
            <a:r>
              <a:rPr lang="he-IL" sz="2450" spc="15" dirty="0">
                <a:solidFill>
                  <a:srgbClr val="FFFFFF"/>
                </a:solidFill>
                <a:latin typeface="Corbel"/>
                <a:cs typeface="Corbel"/>
              </a:rPr>
              <a:t> פועל לטובת הבעלים</a:t>
            </a:r>
          </a:p>
          <a:p>
            <a:pPr marL="380365" indent="-367665">
              <a:lnSpc>
                <a:spcPct val="100000"/>
              </a:lnSpc>
              <a:spcBef>
                <a:spcPts val="135"/>
              </a:spcBef>
              <a:buFont typeface="Wingdings 2"/>
              <a:buChar char=""/>
              <a:tabLst>
                <a:tab pos="374015" algn="l"/>
                <a:tab pos="374650" algn="l"/>
              </a:tabLst>
            </a:pPr>
            <a:r>
              <a:rPr lang="he-IL" sz="2450" spc="15" dirty="0">
                <a:solidFill>
                  <a:srgbClr val="FFFFFF"/>
                </a:solidFill>
                <a:latin typeface="Corbel"/>
                <a:cs typeface="Corbel"/>
              </a:rPr>
              <a:t>חברת </a:t>
            </a:r>
            <a:r>
              <a:rPr lang="en-US" sz="2450" spc="15" dirty="0" err="1">
                <a:solidFill>
                  <a:srgbClr val="FFFFFF"/>
                </a:solidFill>
                <a:latin typeface="Corbel"/>
                <a:cs typeface="Corbel"/>
              </a:rPr>
              <a:t>Sunimmo</a:t>
            </a:r>
            <a:r>
              <a:rPr lang="en-US" sz="2450" spc="15" dirty="0">
                <a:solidFill>
                  <a:srgbClr val="FFFFFF"/>
                </a:solidFill>
                <a:latin typeface="Corbel"/>
                <a:cs typeface="Corbel"/>
              </a:rPr>
              <a:t> Riviera </a:t>
            </a:r>
            <a:r>
              <a:rPr lang="he-IL" sz="2450" spc="15" dirty="0">
                <a:solidFill>
                  <a:srgbClr val="FFFFFF"/>
                </a:solidFill>
                <a:latin typeface="Corbel"/>
                <a:cs typeface="Corbel"/>
              </a:rPr>
              <a:t>פועלת מתוך </a:t>
            </a:r>
            <a:r>
              <a:rPr lang="en-US" sz="2450" spc="15" dirty="0">
                <a:solidFill>
                  <a:srgbClr val="FFFFFF"/>
                </a:solidFill>
                <a:latin typeface="Corbel"/>
                <a:cs typeface="Corbel"/>
              </a:rPr>
              <a:t>Business Model By </a:t>
            </a:r>
            <a:r>
              <a:rPr lang="en-US" sz="2450" spc="15" dirty="0" err="1">
                <a:solidFill>
                  <a:srgbClr val="FFFFFF"/>
                </a:solidFill>
                <a:latin typeface="Corbel"/>
                <a:cs typeface="Corbel"/>
              </a:rPr>
              <a:t>Sunimmo</a:t>
            </a:r>
            <a:r>
              <a:rPr lang="en-US" sz="2450" spc="1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lang="he-IL" sz="2450" spc="15" dirty="0">
                <a:solidFill>
                  <a:srgbClr val="FFFFFF"/>
                </a:solidFill>
                <a:latin typeface="Corbel"/>
                <a:cs typeface="Corbel"/>
              </a:rPr>
              <a:t>לניהול השכירות של </a:t>
            </a:r>
            <a:r>
              <a:rPr lang="en-US" sz="2450" spc="15" dirty="0">
                <a:solidFill>
                  <a:srgbClr val="FFFFFF"/>
                </a:solidFill>
                <a:latin typeface="Corbel"/>
                <a:cs typeface="Corbel"/>
              </a:rPr>
              <a:t>Tourist Residences</a:t>
            </a:r>
            <a:endParaRPr lang="he-IL" sz="2450" spc="15" dirty="0">
              <a:solidFill>
                <a:srgbClr val="FFFFFF"/>
              </a:solidFill>
              <a:latin typeface="Corbel"/>
              <a:cs typeface="Corbel"/>
            </a:endParaRPr>
          </a:p>
          <a:p>
            <a:pPr marL="380365" indent="-367665">
              <a:lnSpc>
                <a:spcPct val="100000"/>
              </a:lnSpc>
              <a:spcBef>
                <a:spcPts val="135"/>
              </a:spcBef>
              <a:buFont typeface="Wingdings 2"/>
              <a:buChar char=""/>
              <a:tabLst>
                <a:tab pos="374015" algn="l"/>
                <a:tab pos="374650" algn="l"/>
              </a:tabLst>
            </a:pPr>
            <a:r>
              <a:rPr lang="he-IL" sz="2450" spc="10" dirty="0">
                <a:solidFill>
                  <a:srgbClr val="FFFFFF"/>
                </a:solidFill>
                <a:latin typeface="Corbel"/>
                <a:cs typeface="Corbel"/>
              </a:rPr>
              <a:t>פברואר 2018 - </a:t>
            </a:r>
            <a:r>
              <a:rPr lang="he-IL" sz="2450" spc="10" dirty="0" err="1">
                <a:solidFill>
                  <a:srgbClr val="FFFFFF"/>
                </a:solidFill>
                <a:latin typeface="Corbel"/>
                <a:cs typeface="Corbel"/>
              </a:rPr>
              <a:t>מונטרו</a:t>
            </a:r>
            <a:endParaRPr sz="2450" dirty="0">
              <a:latin typeface="Corbel"/>
              <a:cs typeface="Corbel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300575" y="878809"/>
            <a:ext cx="2094230" cy="78295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lang="he-IL" sz="4950" spc="5" dirty="0"/>
              <a:t>מקורות</a:t>
            </a:r>
            <a:endParaRPr sz="4950" dirty="0"/>
          </a:p>
        </p:txBody>
      </p:sp>
      <p:sp>
        <p:nvSpPr>
          <p:cNvPr id="3" name="object 3"/>
          <p:cNvSpPr txBox="1"/>
          <p:nvPr/>
        </p:nvSpPr>
        <p:spPr>
          <a:xfrm>
            <a:off x="1337295" y="1874978"/>
            <a:ext cx="5604510" cy="2501967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70205" indent="-357505">
              <a:lnSpc>
                <a:spcPct val="100000"/>
              </a:lnSpc>
              <a:spcBef>
                <a:spcPts val="110"/>
              </a:spcBef>
              <a:buFont typeface="Wingdings 2"/>
              <a:buChar char=""/>
              <a:tabLst>
                <a:tab pos="374015" algn="l"/>
                <a:tab pos="374650" algn="l"/>
              </a:tabLst>
            </a:pPr>
            <a:r>
              <a:rPr lang="he-IL" sz="1750" dirty="0">
                <a:solidFill>
                  <a:srgbClr val="FFFFFF"/>
                </a:solidFill>
                <a:latin typeface="Corbel"/>
                <a:cs typeface="Corbel"/>
              </a:rPr>
              <a:t>דו"ח שנתי של </a:t>
            </a:r>
            <a:r>
              <a:rPr lang="en-US" sz="1750" dirty="0">
                <a:solidFill>
                  <a:srgbClr val="FFFFFF"/>
                </a:solidFill>
                <a:latin typeface="Corbel"/>
                <a:cs typeface="Corbel"/>
              </a:rPr>
              <a:t>OUK </a:t>
            </a:r>
            <a:r>
              <a:rPr lang="he-IL" sz="1750" dirty="0">
                <a:solidFill>
                  <a:srgbClr val="FFFFFF"/>
                </a:solidFill>
                <a:latin typeface="Corbel"/>
                <a:cs typeface="Corbel"/>
              </a:rPr>
              <a:t>של </a:t>
            </a:r>
            <a:r>
              <a:rPr lang="en-US" sz="1750" dirty="0">
                <a:solidFill>
                  <a:srgbClr val="FFFFFF"/>
                </a:solidFill>
                <a:latin typeface="Corbel"/>
                <a:cs typeface="Corbel"/>
              </a:rPr>
              <a:t>LEUKERBAD</a:t>
            </a:r>
            <a:endParaRPr lang="he-IL" sz="1750" dirty="0">
              <a:solidFill>
                <a:srgbClr val="FFFFFF"/>
              </a:solidFill>
              <a:latin typeface="Corbel"/>
              <a:cs typeface="Corbel"/>
            </a:endParaRPr>
          </a:p>
          <a:p>
            <a:pPr marL="370205" indent="-357505">
              <a:lnSpc>
                <a:spcPct val="100000"/>
              </a:lnSpc>
              <a:spcBef>
                <a:spcPts val="110"/>
              </a:spcBef>
              <a:buFont typeface="Wingdings 2"/>
              <a:buChar char=""/>
              <a:tabLst>
                <a:tab pos="374015" algn="l"/>
                <a:tab pos="374650" algn="l"/>
              </a:tabLst>
            </a:pPr>
            <a:r>
              <a:rPr lang="he-IL" sz="1750" dirty="0">
                <a:solidFill>
                  <a:srgbClr val="FFFFFF"/>
                </a:solidFill>
                <a:latin typeface="Corbel"/>
                <a:cs typeface="Corbel"/>
              </a:rPr>
              <a:t>פאנל / מחקר שנעשה </a:t>
            </a:r>
            <a:r>
              <a:rPr lang="he-IL" sz="1750" dirty="0" err="1">
                <a:solidFill>
                  <a:srgbClr val="FFFFFF"/>
                </a:solidFill>
                <a:latin typeface="Corbel"/>
                <a:cs typeface="Corbel"/>
              </a:rPr>
              <a:t>בלוקרבאד</a:t>
            </a:r>
            <a:r>
              <a:rPr lang="he-IL" sz="1750" dirty="0">
                <a:solidFill>
                  <a:srgbClr val="FFFFFF"/>
                </a:solidFill>
                <a:latin typeface="Corbel"/>
                <a:cs typeface="Corbel"/>
              </a:rPr>
              <a:t> בלבד</a:t>
            </a:r>
          </a:p>
          <a:p>
            <a:pPr marL="370205" indent="-357505">
              <a:lnSpc>
                <a:spcPct val="100000"/>
              </a:lnSpc>
              <a:spcBef>
                <a:spcPts val="110"/>
              </a:spcBef>
              <a:buFont typeface="Wingdings 2"/>
              <a:buChar char=""/>
              <a:tabLst>
                <a:tab pos="374015" algn="l"/>
                <a:tab pos="374650" algn="l"/>
              </a:tabLst>
            </a:pPr>
            <a:r>
              <a:rPr lang="en-US" sz="1750" dirty="0" err="1">
                <a:solidFill>
                  <a:srgbClr val="FFFFFF"/>
                </a:solidFill>
                <a:latin typeface="Corbel"/>
                <a:cs typeface="Corbel"/>
              </a:rPr>
              <a:t>Sunimmo</a:t>
            </a:r>
            <a:r>
              <a:rPr lang="en-US" sz="175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lang="he-IL" sz="1750" dirty="0">
                <a:solidFill>
                  <a:srgbClr val="FFFFFF"/>
                </a:solidFill>
                <a:latin typeface="Corbel"/>
                <a:cs typeface="Corbel"/>
              </a:rPr>
              <a:t>שירותים: ניהול </a:t>
            </a:r>
            <a:r>
              <a:rPr lang="en-US" sz="1750" dirty="0">
                <a:solidFill>
                  <a:srgbClr val="FFFFFF"/>
                </a:solidFill>
                <a:latin typeface="Corbel"/>
                <a:cs typeface="Corbel"/>
              </a:rPr>
              <a:t>PP </a:t>
            </a:r>
            <a:r>
              <a:rPr lang="he-IL" sz="1750" dirty="0">
                <a:solidFill>
                  <a:srgbClr val="FFFFFF"/>
                </a:solidFill>
                <a:latin typeface="Corbel"/>
                <a:cs typeface="Corbel"/>
              </a:rPr>
              <a:t>וניהול השכירות הפניות </a:t>
            </a:r>
            <a:r>
              <a:rPr lang="en-US" sz="1750" dirty="0" err="1">
                <a:solidFill>
                  <a:srgbClr val="FFFFFF"/>
                </a:solidFill>
                <a:latin typeface="Corbel"/>
                <a:cs typeface="Corbel"/>
              </a:rPr>
              <a:t>Maava</a:t>
            </a:r>
            <a:r>
              <a:rPr lang="en-US" sz="175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lang="he-IL" sz="1750" dirty="0">
                <a:solidFill>
                  <a:srgbClr val="FFFFFF"/>
                </a:solidFill>
                <a:latin typeface="Corbel"/>
                <a:cs typeface="Corbel"/>
              </a:rPr>
              <a:t>הקבוצה ו </a:t>
            </a:r>
            <a:r>
              <a:rPr lang="en-US" sz="1750" dirty="0">
                <a:solidFill>
                  <a:srgbClr val="FFFFFF"/>
                </a:solidFill>
                <a:latin typeface="Corbel"/>
                <a:cs typeface="Corbel"/>
              </a:rPr>
              <a:t>Pierre et </a:t>
            </a:r>
            <a:r>
              <a:rPr lang="en-US" sz="1750" dirty="0" err="1">
                <a:solidFill>
                  <a:srgbClr val="FFFFFF"/>
                </a:solidFill>
                <a:latin typeface="Corbel"/>
                <a:cs typeface="Corbel"/>
              </a:rPr>
              <a:t>Vacances</a:t>
            </a:r>
            <a:r>
              <a:rPr lang="en-US" sz="175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lang="he-IL" sz="1750" dirty="0">
                <a:solidFill>
                  <a:srgbClr val="FFFFFF"/>
                </a:solidFill>
                <a:latin typeface="Corbel"/>
                <a:cs typeface="Corbel"/>
              </a:rPr>
              <a:t>הפניה שוויצרי שווי התחייבויות</a:t>
            </a:r>
          </a:p>
          <a:p>
            <a:pPr marL="370205" indent="-357505">
              <a:lnSpc>
                <a:spcPct val="100000"/>
              </a:lnSpc>
              <a:spcBef>
                <a:spcPts val="110"/>
              </a:spcBef>
              <a:buFont typeface="Wingdings 2"/>
              <a:buChar char=""/>
              <a:tabLst>
                <a:tab pos="374015" algn="l"/>
                <a:tab pos="374650" algn="l"/>
              </a:tabLst>
            </a:pPr>
            <a:r>
              <a:rPr lang="he-IL" sz="1750" spc="-5" dirty="0">
                <a:solidFill>
                  <a:srgbClr val="FFFFFF"/>
                </a:solidFill>
                <a:latin typeface="Corbel"/>
                <a:cs typeface="Corbel"/>
              </a:rPr>
              <a:t>שוויץ </a:t>
            </a:r>
            <a:r>
              <a:rPr lang="en-US" sz="1750" spc="-5" dirty="0">
                <a:solidFill>
                  <a:srgbClr val="FFFFFF"/>
                </a:solidFill>
                <a:latin typeface="Corbel"/>
                <a:cs typeface="Corbel"/>
              </a:rPr>
              <a:t>EPP </a:t>
            </a:r>
            <a:r>
              <a:rPr lang="he-IL" sz="1750" spc="-5" dirty="0">
                <a:solidFill>
                  <a:srgbClr val="FFFFFF"/>
                </a:solidFill>
                <a:latin typeface="Corbel"/>
                <a:cs typeface="Corbel"/>
              </a:rPr>
              <a:t>תקנה</a:t>
            </a:r>
          </a:p>
          <a:p>
            <a:pPr marL="370205" indent="-357505">
              <a:lnSpc>
                <a:spcPct val="100000"/>
              </a:lnSpc>
              <a:spcBef>
                <a:spcPts val="110"/>
              </a:spcBef>
              <a:buFont typeface="Wingdings 2"/>
              <a:buChar char=""/>
              <a:tabLst>
                <a:tab pos="374015" algn="l"/>
                <a:tab pos="374650" algn="l"/>
              </a:tabLst>
            </a:pPr>
            <a:r>
              <a:rPr lang="he-IL" sz="1750" spc="-5" dirty="0">
                <a:solidFill>
                  <a:srgbClr val="FFFFFF"/>
                </a:solidFill>
                <a:latin typeface="Corbel"/>
                <a:cs typeface="Corbel"/>
              </a:rPr>
              <a:t>הפניות </a:t>
            </a:r>
            <a:r>
              <a:rPr lang="en-US" sz="1750" spc="-5" dirty="0">
                <a:solidFill>
                  <a:srgbClr val="FFFFFF"/>
                </a:solidFill>
                <a:latin typeface="Corbel"/>
                <a:cs typeface="Corbel"/>
              </a:rPr>
              <a:t>USPI (</a:t>
            </a:r>
            <a:r>
              <a:rPr lang="he-IL" sz="1750" spc="-5" dirty="0">
                <a:solidFill>
                  <a:srgbClr val="FFFFFF"/>
                </a:solidFill>
                <a:latin typeface="Corbel"/>
                <a:cs typeface="Corbel"/>
              </a:rPr>
              <a:t>מנהל מערכת </a:t>
            </a:r>
            <a:r>
              <a:rPr lang="en-US" sz="1750" spc="-5" dirty="0" err="1">
                <a:solidFill>
                  <a:srgbClr val="FFFFFF"/>
                </a:solidFill>
                <a:latin typeface="Corbel"/>
                <a:cs typeface="Corbel"/>
              </a:rPr>
              <a:t>Sunimmo</a:t>
            </a:r>
            <a:r>
              <a:rPr lang="en-US" sz="1750" spc="-5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lang="he-IL" sz="1750" spc="-5" dirty="0">
                <a:solidFill>
                  <a:srgbClr val="FFFFFF"/>
                </a:solidFill>
                <a:latin typeface="Corbel"/>
                <a:cs typeface="Corbel"/>
              </a:rPr>
              <a:t>אושר </a:t>
            </a:r>
            <a:r>
              <a:rPr lang="en-US" sz="1750" spc="-5" dirty="0">
                <a:solidFill>
                  <a:srgbClr val="FFFFFF"/>
                </a:solidFill>
                <a:latin typeface="Corbel"/>
                <a:cs typeface="Corbel"/>
              </a:rPr>
              <a:t>USPI)</a:t>
            </a:r>
            <a:endParaRPr lang="he-IL" sz="1750" spc="-5" dirty="0">
              <a:solidFill>
                <a:srgbClr val="FFFFFF"/>
              </a:solidFill>
              <a:latin typeface="Corbel"/>
              <a:cs typeface="Corbel"/>
            </a:endParaRPr>
          </a:p>
          <a:p>
            <a:pPr marL="370205" indent="-357505">
              <a:lnSpc>
                <a:spcPct val="100000"/>
              </a:lnSpc>
              <a:spcBef>
                <a:spcPts val="110"/>
              </a:spcBef>
              <a:buFont typeface="Wingdings 2"/>
              <a:buChar char=""/>
              <a:tabLst>
                <a:tab pos="374015" algn="l"/>
                <a:tab pos="374650" algn="l"/>
              </a:tabLst>
            </a:pPr>
            <a:r>
              <a:rPr lang="he-IL" sz="1750" dirty="0">
                <a:solidFill>
                  <a:srgbClr val="FFFFFF"/>
                </a:solidFill>
                <a:latin typeface="Corbel"/>
                <a:cs typeface="Corbel"/>
              </a:rPr>
              <a:t>מחירים ומחירים </a:t>
            </a:r>
            <a:r>
              <a:rPr lang="en-US" sz="1750" dirty="0" err="1">
                <a:solidFill>
                  <a:srgbClr val="FFFFFF"/>
                </a:solidFill>
                <a:latin typeface="Corbel"/>
                <a:cs typeface="Corbel"/>
              </a:rPr>
              <a:t>prorata</a:t>
            </a:r>
            <a:r>
              <a:rPr lang="en-US" sz="1750" dirty="0">
                <a:solidFill>
                  <a:srgbClr val="FFFFFF"/>
                </a:solidFill>
                <a:latin typeface="Corbel"/>
                <a:cs typeface="Corbel"/>
              </a:rPr>
              <a:t> </a:t>
            </a:r>
            <a:r>
              <a:rPr lang="he-IL" sz="1750" dirty="0">
                <a:solidFill>
                  <a:srgbClr val="FFFFFF"/>
                </a:solidFill>
                <a:latin typeface="Corbel"/>
                <a:cs typeface="Corbel"/>
              </a:rPr>
              <a:t>מגורים תיירותי ב:</a:t>
            </a:r>
          </a:p>
          <a:p>
            <a:pPr marL="370205" indent="-357505">
              <a:lnSpc>
                <a:spcPct val="100000"/>
              </a:lnSpc>
              <a:spcBef>
                <a:spcPts val="110"/>
              </a:spcBef>
              <a:buFont typeface="Wingdings 2"/>
              <a:buChar char=""/>
              <a:tabLst>
                <a:tab pos="374015" algn="l"/>
                <a:tab pos="374650" algn="l"/>
              </a:tabLst>
            </a:pPr>
            <a:r>
              <a:rPr lang="en-US" sz="1750" spc="-5" dirty="0">
                <a:solidFill>
                  <a:srgbClr val="FFFFFF"/>
                </a:solidFill>
                <a:latin typeface="Corbel"/>
                <a:cs typeface="Corbel"/>
              </a:rPr>
              <a:t>Villars sur </a:t>
            </a:r>
            <a:r>
              <a:rPr lang="en-US" sz="1750" spc="-5" dirty="0" err="1">
                <a:solidFill>
                  <a:srgbClr val="FFFFFF"/>
                </a:solidFill>
                <a:latin typeface="Corbel"/>
                <a:cs typeface="Corbel"/>
              </a:rPr>
              <a:t>Ollon</a:t>
            </a:r>
            <a:r>
              <a:rPr lang="en-US" sz="1750" spc="-5" dirty="0">
                <a:solidFill>
                  <a:srgbClr val="FFFFFF"/>
                </a:solidFill>
                <a:latin typeface="Corbel"/>
                <a:cs typeface="Corbel"/>
              </a:rPr>
              <a:t> (</a:t>
            </a:r>
            <a:r>
              <a:rPr lang="he-IL" sz="1750" spc="-5" dirty="0">
                <a:solidFill>
                  <a:srgbClr val="FFFFFF"/>
                </a:solidFill>
                <a:latin typeface="Corbel"/>
                <a:cs typeface="Corbel"/>
              </a:rPr>
              <a:t>אתר הסקי - </a:t>
            </a:r>
            <a:r>
              <a:rPr lang="he-IL" sz="1750" spc="-5" dirty="0" err="1">
                <a:solidFill>
                  <a:srgbClr val="FFFFFF"/>
                </a:solidFill>
                <a:latin typeface="Corbel"/>
                <a:cs typeface="Corbel"/>
              </a:rPr>
              <a:t>קנטון</a:t>
            </a:r>
            <a:r>
              <a:rPr lang="he-IL" sz="1750" spc="-5" dirty="0">
                <a:solidFill>
                  <a:srgbClr val="FFFFFF"/>
                </a:solidFill>
                <a:latin typeface="Corbel"/>
                <a:cs typeface="Corbel"/>
              </a:rPr>
              <a:t> ווד) לה </a:t>
            </a:r>
            <a:r>
              <a:rPr lang="he-IL" sz="1750" spc="-5" dirty="0" err="1">
                <a:solidFill>
                  <a:srgbClr val="FFFFFF"/>
                </a:solidFill>
                <a:latin typeface="Corbel"/>
                <a:cs typeface="Corbel"/>
              </a:rPr>
              <a:t>פלאגנה</a:t>
            </a:r>
            <a:r>
              <a:rPr lang="he-IL" sz="1750" spc="-5" dirty="0">
                <a:solidFill>
                  <a:srgbClr val="FFFFFF"/>
                </a:solidFill>
                <a:latin typeface="Corbel"/>
                <a:cs typeface="Corbel"/>
              </a:rPr>
              <a:t> - </a:t>
            </a:r>
            <a:r>
              <a:rPr lang="he-IL" sz="1750" spc="-5" dirty="0" err="1">
                <a:solidFill>
                  <a:srgbClr val="FFFFFF"/>
                </a:solidFill>
                <a:latin typeface="Corbel"/>
                <a:cs typeface="Corbel"/>
              </a:rPr>
              <a:t>פרדיסקי</a:t>
            </a:r>
            <a:r>
              <a:rPr lang="he-IL" sz="1750" spc="-5" dirty="0">
                <a:solidFill>
                  <a:srgbClr val="FFFFFF"/>
                </a:solidFill>
                <a:latin typeface="Corbel"/>
                <a:cs typeface="Corbel"/>
              </a:rPr>
              <a:t> (אתר הסקי - </a:t>
            </a:r>
            <a:r>
              <a:rPr lang="he-IL" sz="1750" spc="-5" dirty="0" err="1">
                <a:solidFill>
                  <a:srgbClr val="FFFFFF"/>
                </a:solidFill>
                <a:latin typeface="Corbel"/>
                <a:cs typeface="Corbel"/>
              </a:rPr>
              <a:t>סאבויה</a:t>
            </a:r>
            <a:r>
              <a:rPr lang="he-IL" sz="1750" spc="-5" dirty="0">
                <a:solidFill>
                  <a:srgbClr val="FFFFFF"/>
                </a:solidFill>
                <a:latin typeface="Corbel"/>
                <a:cs typeface="Corbel"/>
              </a:rPr>
              <a:t>)</a:t>
            </a:r>
            <a:endParaRPr sz="1750" dirty="0">
              <a:latin typeface="Corbel"/>
              <a:cs typeface="Corbel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43161" y="878809"/>
            <a:ext cx="6609080" cy="78295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lang="he-IL" sz="4950" spc="-50"/>
              <a:t>כדי לשרת אותך טוב יותר</a:t>
            </a:r>
            <a:endParaRPr sz="4950" dirty="0"/>
          </a:p>
        </p:txBody>
      </p:sp>
      <p:sp>
        <p:nvSpPr>
          <p:cNvPr id="3" name="object 3"/>
          <p:cNvSpPr/>
          <p:nvPr/>
        </p:nvSpPr>
        <p:spPr>
          <a:xfrm>
            <a:off x="1255356" y="2881560"/>
            <a:ext cx="8154544" cy="28092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301</TotalTime>
  <Words>1515</Words>
  <Application>Microsoft Office PowerPoint</Application>
  <PresentationFormat>מותאם אישית</PresentationFormat>
  <Paragraphs>281</Paragraphs>
  <Slides>31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6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31</vt:i4>
      </vt:variant>
    </vt:vector>
  </HeadingPairs>
  <TitlesOfParts>
    <vt:vector size="38" baseType="lpstr">
      <vt:lpstr>MS UI Gothic</vt:lpstr>
      <vt:lpstr>Arial</vt:lpstr>
      <vt:lpstr>Calibri</vt:lpstr>
      <vt:lpstr>Corbel</vt:lpstr>
      <vt:lpstr>Times New Roman</vt:lpstr>
      <vt:lpstr>Wingdings 2</vt:lpstr>
      <vt:lpstr>Office Theme</vt:lpstr>
      <vt:lpstr>מצגת של PowerPoint‏</vt:lpstr>
      <vt:lpstr>Avant Projet Résidence Hubel</vt:lpstr>
      <vt:lpstr>השותפים</vt:lpstr>
      <vt:lpstr>הצגת האתר  </vt:lpstr>
      <vt:lpstr>הרבה ומשטחים  </vt:lpstr>
      <vt:lpstr>Of ff ומיצוב  </vt:lpstr>
      <vt:lpstr>מחקר משוקלל של מחירי השכירות בשוק המקומי ✪</vt:lpstr>
      <vt:lpstr>פרטים על הטבלה הקודמת</vt:lpstr>
      <vt:lpstr>מחקר תשואה  </vt:lpstr>
      <vt:lpstr>מטרות</vt:lpstr>
      <vt:lpstr>ניהול המנדט של MIP</vt:lpstr>
      <vt:lpstr>עמלות בגין ניהול</vt:lpstr>
      <vt:lpstr>הבהרות</vt:lpstr>
      <vt:lpstr>חיובים שוטפים</vt:lpstr>
      <vt:lpstr>פרטים חשובים</vt:lpstr>
      <vt:lpstr>קרן שיפוץ  </vt:lpstr>
      <vt:lpstr>פוסט קונסיירז '</vt:lpstr>
      <vt:lpstr>עלות תחנת הקונסיירז '</vt:lpstr>
      <vt:lpstr>קבלות</vt:lpstr>
      <vt:lpstr>פקידת קבלה</vt:lpstr>
      <vt:lpstr>סך כל ההוצאות של EPP / M2 / חודש  </vt:lpstr>
      <vt:lpstr>דוגמה: סכום החיובים עבור סטודיו</vt:lpstr>
      <vt:lpstr>מתכונים משלימים EPP  </vt:lpstr>
      <vt:lpstr>מנדט של ניהול השכירות של המגורים</vt:lpstr>
      <vt:lpstr>ניהול השכרה: שיווק</vt:lpstr>
      <vt:lpstr>ניהול השכרה: צוות שירות</vt:lpstr>
      <vt:lpstr>ניהול השכרה: שירות ליסינג + טיפול בכביסה</vt:lpstr>
      <vt:lpstr>דוגמה: הכנסה נטו להשכרה לאולפן</vt:lpstr>
      <vt:lpstr>מסקנה</vt:lpstr>
      <vt:lpstr>מקורות</vt:lpstr>
      <vt:lpstr>כדי לשרת אותך טוב יותר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PowerPoint‏</dc:title>
  <dc:creator>CLEARDEAL</dc:creator>
  <cp:lastModifiedBy>Tom-Harush Office</cp:lastModifiedBy>
  <cp:revision>35</cp:revision>
  <dcterms:created xsi:type="dcterms:W3CDTF">2018-10-24T11:23:18Z</dcterms:created>
  <dcterms:modified xsi:type="dcterms:W3CDTF">2018-10-29T16:23:35Z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2018-02-21T00:00:00Z</vt:filetime>
  </property>
  <property fmtid="{D5CDD505-2E9C-101B-9397-08002B2CF9AE}" pid="3" name="Creator">
    <vt:lpwstr>Microsoft PowerPoint</vt:lpwstr>
  </property>
  <property fmtid="{D5CDD505-2E9C-101B-9397-08002B2CF9AE}" pid="4" name="LastSaved">
    <vt:filetime>2018-10-24T00:00:00Z</vt:filetime>
  </property>
</Properties>
</file>